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53"/>
  </p:notesMasterIdLst>
  <p:sldIdLst>
    <p:sldId id="256" r:id="rId2"/>
    <p:sldId id="259" r:id="rId3"/>
    <p:sldId id="261" r:id="rId4"/>
    <p:sldId id="260" r:id="rId5"/>
    <p:sldId id="262" r:id="rId6"/>
    <p:sldId id="263" r:id="rId7"/>
    <p:sldId id="264" r:id="rId8"/>
    <p:sldId id="266" r:id="rId9"/>
    <p:sldId id="267" r:id="rId10"/>
    <p:sldId id="265" r:id="rId11"/>
    <p:sldId id="268" r:id="rId12"/>
    <p:sldId id="271" r:id="rId13"/>
    <p:sldId id="269" r:id="rId14"/>
    <p:sldId id="279" r:id="rId15"/>
    <p:sldId id="272" r:id="rId16"/>
    <p:sldId id="273" r:id="rId17"/>
    <p:sldId id="274" r:id="rId18"/>
    <p:sldId id="275" r:id="rId19"/>
    <p:sldId id="276" r:id="rId20"/>
    <p:sldId id="277" r:id="rId21"/>
    <p:sldId id="280" r:id="rId22"/>
    <p:sldId id="281" r:id="rId23"/>
    <p:sldId id="278" r:id="rId24"/>
    <p:sldId id="282" r:id="rId25"/>
    <p:sldId id="283" r:id="rId26"/>
    <p:sldId id="284" r:id="rId27"/>
    <p:sldId id="285" r:id="rId28"/>
    <p:sldId id="286" r:id="rId29"/>
    <p:sldId id="307" r:id="rId30"/>
    <p:sldId id="308" r:id="rId31"/>
    <p:sldId id="287" r:id="rId32"/>
    <p:sldId id="288" r:id="rId33"/>
    <p:sldId id="291" r:id="rId34"/>
    <p:sldId id="310" r:id="rId35"/>
    <p:sldId id="289" r:id="rId36"/>
    <p:sldId id="290" r:id="rId37"/>
    <p:sldId id="294" r:id="rId38"/>
    <p:sldId id="292" r:id="rId39"/>
    <p:sldId id="293" r:id="rId40"/>
    <p:sldId id="296" r:id="rId41"/>
    <p:sldId id="295" r:id="rId42"/>
    <p:sldId id="297" r:id="rId43"/>
    <p:sldId id="298" r:id="rId44"/>
    <p:sldId id="301" r:id="rId45"/>
    <p:sldId id="299" r:id="rId46"/>
    <p:sldId id="300" r:id="rId47"/>
    <p:sldId id="303" r:id="rId48"/>
    <p:sldId id="304" r:id="rId49"/>
    <p:sldId id="305" r:id="rId50"/>
    <p:sldId id="306"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40" d="100"/>
        <a:sy n="140" d="100"/>
      </p:scale>
      <p:origin x="0" y="26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014C1-0994-426C-A24D-44D7169F4444}" type="datetimeFigureOut">
              <a:rPr lang="es-PE" smtClean="0"/>
              <a:t>30/05/2013</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AAC1B-C290-4EC7-A628-5DCE333AA0AD}" type="slidenum">
              <a:rPr lang="es-PE" smtClean="0"/>
              <a:t>‹Nº›</a:t>
            </a:fld>
            <a:endParaRPr lang="es-PE"/>
          </a:p>
        </p:txBody>
      </p:sp>
    </p:spTree>
    <p:extLst>
      <p:ext uri="{BB962C8B-B14F-4D97-AF65-F5344CB8AC3E}">
        <p14:creationId xmlns:p14="http://schemas.microsoft.com/office/powerpoint/2010/main" val="23766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E"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E69F-E063-40DD-A84A-822A4026FF7E}" type="slidenum">
              <a:rPr lang="es-PE"/>
              <a:pPr eaLnBrk="1" hangingPunct="1"/>
              <a:t>29</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E"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32675B-4BD4-41FA-AD00-4A1541C81D68}" type="slidenum">
              <a:rPr lang="es-PE"/>
              <a:pPr eaLnBrk="1" hangingPunct="1"/>
              <a:t>30</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May 30,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May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May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May 30,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1663BA-01FC-4367-B6F3-ABB2645D55F1}" type="datetime4">
              <a:rPr lang="en-US" smtClean="0"/>
              <a:pPr/>
              <a:t>May 30,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May 30,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May 30,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May 30,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May 30,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EAD5615-7F4F-4584-84D5-CC95918C321F}" type="datetime4">
              <a:rPr lang="en-US" smtClean="0"/>
              <a:pPr/>
              <a:t>May 30,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6EEA923-9BEE-48CE-9F28-5B525F399BAD}" type="datetime4">
              <a:rPr lang="en-US" smtClean="0"/>
              <a:pPr/>
              <a:t>May 30, 2013</a:t>
            </a:fld>
            <a:endParaRPr lang="en-US"/>
          </a:p>
        </p:txBody>
      </p:sp>
      <p:sp>
        <p:nvSpPr>
          <p:cNvPr id="9" name="Slide Number Placeholder 8"/>
          <p:cNvSpPr>
            <a:spLocks noGrp="1"/>
          </p:cNvSpPr>
          <p:nvPr>
            <p:ph type="sldNum" sz="quarter" idx="11"/>
          </p:nvPr>
        </p:nvSpPr>
        <p:spPr/>
        <p:txBody>
          <a:bodyPr/>
          <a:lstStyle/>
          <a:p>
            <a:fld id="{F38DF745-7D3F-47F4-83A3-874385CFAA69}"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May 30, 2013</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Educación </a:t>
            </a:r>
            <a:r>
              <a:rPr lang="en-US" dirty="0" err="1" smtClean="0"/>
              <a:t>Inclusiva</a:t>
            </a:r>
            <a:r>
              <a:rPr lang="en-US" dirty="0" smtClean="0"/>
              <a:t>: </a:t>
            </a:r>
            <a:r>
              <a:rPr lang="es-PE" dirty="0" smtClean="0"/>
              <a:t>dónde</a:t>
            </a:r>
            <a:r>
              <a:rPr lang="en-US" dirty="0" smtClean="0"/>
              <a:t> </a:t>
            </a:r>
            <a:r>
              <a:rPr lang="es-PE" dirty="0" smtClean="0"/>
              <a:t>estamos</a:t>
            </a:r>
            <a:r>
              <a:rPr lang="en-US" dirty="0" smtClean="0"/>
              <a:t>?</a:t>
            </a:r>
            <a:endParaRPr lang="es-PE" dirty="0"/>
          </a:p>
        </p:txBody>
      </p:sp>
      <p:sp>
        <p:nvSpPr>
          <p:cNvPr id="3" name="2 Subtítulo"/>
          <p:cNvSpPr>
            <a:spLocks noGrp="1"/>
          </p:cNvSpPr>
          <p:nvPr>
            <p:ph type="subTitle" idx="1"/>
          </p:nvPr>
        </p:nvSpPr>
        <p:spPr>
          <a:xfrm>
            <a:off x="685800" y="5029200"/>
            <a:ext cx="6461760" cy="609600"/>
          </a:xfrm>
        </p:spPr>
        <p:txBody>
          <a:bodyPr>
            <a:normAutofit fontScale="85000" lnSpcReduction="10000"/>
          </a:bodyPr>
          <a:lstStyle/>
          <a:p>
            <a:pPr algn="r"/>
            <a:r>
              <a:rPr lang="en-US" dirty="0" smtClean="0"/>
              <a:t>			</a:t>
            </a:r>
            <a:r>
              <a:rPr lang="en-US" dirty="0" err="1" smtClean="0"/>
              <a:t>Por</a:t>
            </a:r>
            <a:r>
              <a:rPr lang="en-US" dirty="0" smtClean="0"/>
              <a:t> Liliana Peñaherrera Sánchez</a:t>
            </a:r>
          </a:p>
          <a:p>
            <a:pPr algn="r"/>
            <a:r>
              <a:rPr lang="en-US" dirty="0" err="1" smtClean="0"/>
              <a:t>Presidenta</a:t>
            </a:r>
            <a:r>
              <a:rPr lang="en-US" dirty="0" smtClean="0"/>
              <a:t> Sociedad Peruana de Sindrome Down</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a:t>
            </a:fld>
            <a:endParaRPr lang="en-US" dirty="0"/>
          </a:p>
        </p:txBody>
      </p:sp>
    </p:spTree>
    <p:extLst>
      <p:ext uri="{BB962C8B-B14F-4D97-AF65-F5344CB8AC3E}">
        <p14:creationId xmlns:p14="http://schemas.microsoft.com/office/powerpoint/2010/main" val="70964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44809680"/>
              </p:ext>
            </p:extLst>
          </p:nvPr>
        </p:nvGraphicFramePr>
        <p:xfrm>
          <a:off x="304800" y="-76200"/>
          <a:ext cx="8610599" cy="6559451"/>
        </p:xfrm>
        <a:graphic>
          <a:graphicData uri="http://schemas.openxmlformats.org/drawingml/2006/table">
            <a:tbl>
              <a:tblPr firstRow="1" firstCol="1" bandRow="1">
                <a:tableStyleId>{5C22544A-7EE6-4342-B048-85BDC9FD1C3A}</a:tableStyleId>
              </a:tblPr>
              <a:tblGrid>
                <a:gridCol w="991941"/>
                <a:gridCol w="730179"/>
                <a:gridCol w="1499966"/>
                <a:gridCol w="1586072"/>
                <a:gridCol w="730179"/>
                <a:gridCol w="943722"/>
                <a:gridCol w="1098712"/>
                <a:gridCol w="1029828"/>
              </a:tblGrid>
              <a:tr h="1784621">
                <a:tc gridSpan="8">
                  <a:txBody>
                    <a:bodyPr/>
                    <a:lstStyle/>
                    <a:p>
                      <a:pPr marL="0" marR="0" algn="ctr">
                        <a:lnSpc>
                          <a:spcPct val="115000"/>
                        </a:lnSpc>
                        <a:spcBef>
                          <a:spcPts val="0"/>
                        </a:spcBef>
                        <a:spcAft>
                          <a:spcPts val="0"/>
                        </a:spcAft>
                      </a:pPr>
                      <a:r>
                        <a:rPr lang="es-ES" sz="2000" dirty="0">
                          <a:effectLst/>
                        </a:rPr>
                        <a:t> </a:t>
                      </a:r>
                      <a:endParaRPr lang="es-PE" sz="2000" dirty="0">
                        <a:effectLst/>
                      </a:endParaRPr>
                    </a:p>
                    <a:p>
                      <a:pPr marL="0" marR="0" algn="ctr">
                        <a:lnSpc>
                          <a:spcPct val="115000"/>
                        </a:lnSpc>
                        <a:spcBef>
                          <a:spcPts val="0"/>
                        </a:spcBef>
                        <a:spcAft>
                          <a:spcPts val="0"/>
                        </a:spcAft>
                      </a:pPr>
                      <a:r>
                        <a:rPr lang="es-ES" sz="2000" dirty="0">
                          <a:effectLst/>
                        </a:rPr>
                        <a:t/>
                      </a:r>
                      <a:br>
                        <a:rPr lang="es-ES" sz="2000" dirty="0">
                          <a:effectLst/>
                        </a:rPr>
                      </a:br>
                      <a:r>
                        <a:rPr lang="es-ES" sz="2800" dirty="0">
                          <a:effectLst/>
                        </a:rPr>
                        <a:t>Índice de Focalización Geográfica y por necesidades</a:t>
                      </a:r>
                      <a:endParaRPr lang="es-PE" sz="2800" dirty="0">
                        <a:effectLst/>
                      </a:endParaRPr>
                    </a:p>
                    <a:p>
                      <a:pPr marL="0" marR="0" algn="ctr">
                        <a:lnSpc>
                          <a:spcPct val="115000"/>
                        </a:lnSpc>
                        <a:spcBef>
                          <a:spcPts val="0"/>
                        </a:spcBef>
                        <a:spcAft>
                          <a:spcPts val="0"/>
                        </a:spcAft>
                      </a:pPr>
                      <a:r>
                        <a:rPr lang="es-ES" sz="1200" dirty="0">
                          <a:effectLst/>
                        </a:rPr>
                        <a:t> </a:t>
                      </a:r>
                      <a:endParaRPr lang="es-PE" sz="1000" dirty="0">
                        <a:effectLst/>
                        <a:latin typeface="Tahoma"/>
                        <a:ea typeface="Times New Roman"/>
                        <a:cs typeface="Times New Roman"/>
                      </a:endParaRPr>
                    </a:p>
                  </a:txBody>
                  <a:tcPr marL="44450" marR="4445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1330791">
                <a:tc>
                  <a:txBody>
                    <a:bodyPr/>
                    <a:lstStyle/>
                    <a:p>
                      <a:pPr marL="0" marR="0" algn="ctr">
                        <a:lnSpc>
                          <a:spcPct val="115000"/>
                        </a:lnSpc>
                        <a:spcBef>
                          <a:spcPts val="0"/>
                        </a:spcBef>
                        <a:spcAft>
                          <a:spcPts val="0"/>
                        </a:spcAft>
                      </a:pPr>
                      <a:r>
                        <a:rPr lang="es-ES" sz="1200">
                          <a:effectLst/>
                        </a:rPr>
                        <a:t>Región</a:t>
                      </a:r>
                      <a:endParaRPr lang="es-PE" sz="1000">
                        <a:effectLst/>
                        <a:latin typeface="Tahoma"/>
                        <a:ea typeface="Times New Roman"/>
                        <a:cs typeface="Times New Roman"/>
                      </a:endParaRPr>
                    </a:p>
                  </a:txBody>
                  <a:tcPr marL="44450" marR="44450" marT="0" marB="0" anchor="b"/>
                </a:tc>
                <a:tc>
                  <a:txBody>
                    <a:bodyPr/>
                    <a:lstStyle/>
                    <a:p>
                      <a:pPr marL="0" marR="0" algn="l">
                        <a:lnSpc>
                          <a:spcPct val="115000"/>
                        </a:lnSpc>
                        <a:spcBef>
                          <a:spcPts val="0"/>
                        </a:spcBef>
                        <a:spcAft>
                          <a:spcPts val="0"/>
                        </a:spcAft>
                      </a:pPr>
                      <a:r>
                        <a:rPr lang="es-ES" sz="1600" dirty="0">
                          <a:effectLst/>
                        </a:rPr>
                        <a:t>% </a:t>
                      </a:r>
                      <a:r>
                        <a:rPr lang="es-ES" sz="1600" dirty="0" err="1">
                          <a:effectLst/>
                        </a:rPr>
                        <a:t>PCD</a:t>
                      </a:r>
                      <a:r>
                        <a:rPr lang="es-ES" sz="1600" dirty="0">
                          <a:effectLst/>
                        </a:rPr>
                        <a:t> (</a:t>
                      </a:r>
                      <a:r>
                        <a:rPr lang="es-ES" sz="1600" dirty="0" err="1">
                          <a:effectLst/>
                        </a:rPr>
                        <a:t>ENCO</a:t>
                      </a:r>
                      <a:r>
                        <a:rPr lang="es-ES" sz="1600" dirty="0">
                          <a:effectLst/>
                        </a:rPr>
                        <a:t> 2006)</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 Población Total (CENSO 2007)</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Incidencia de pobreza total (2007)</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índice de </a:t>
                      </a:r>
                      <a:r>
                        <a:rPr lang="es-ES" sz="1600" dirty="0" err="1">
                          <a:effectLst/>
                        </a:rPr>
                        <a:t>PCDs</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índice de población</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índice de pobreza total</a:t>
                      </a:r>
                      <a:endParaRPr lang="es-PE" sz="1600" dirty="0">
                        <a:effectLst/>
                        <a:latin typeface="Tahoma"/>
                        <a:ea typeface="Times New Roman"/>
                        <a:cs typeface="Times New Roman"/>
                      </a:endParaRPr>
                    </a:p>
                  </a:txBody>
                  <a:tcPr marL="44450" marR="44450" marT="0" marB="0"/>
                </a:tc>
                <a:tc>
                  <a:txBody>
                    <a:bodyPr/>
                    <a:lstStyle/>
                    <a:p>
                      <a:pPr marL="0" marR="0" algn="l">
                        <a:lnSpc>
                          <a:spcPct val="115000"/>
                        </a:lnSpc>
                        <a:spcBef>
                          <a:spcPts val="0"/>
                        </a:spcBef>
                        <a:spcAft>
                          <a:spcPts val="0"/>
                        </a:spcAft>
                      </a:pPr>
                      <a:r>
                        <a:rPr lang="es-ES" sz="1600" dirty="0">
                          <a:effectLst/>
                        </a:rPr>
                        <a:t>Índice de focalización</a:t>
                      </a:r>
                      <a:endParaRPr lang="es-PE" sz="1600" dirty="0">
                        <a:effectLst/>
                        <a:latin typeface="Tahoma"/>
                        <a:ea typeface="Times New Roman"/>
                        <a:cs typeface="Times New Roman"/>
                      </a:endParaRPr>
                    </a:p>
                  </a:txBody>
                  <a:tcPr marL="44450" marR="44450" marT="0" marB="0"/>
                </a:tc>
              </a:tr>
              <a:tr h="389788">
                <a:tc gridSpan="8">
                  <a:txBody>
                    <a:bodyPr/>
                    <a:lstStyle/>
                    <a:p>
                      <a:pPr marL="0" marR="0">
                        <a:lnSpc>
                          <a:spcPct val="115000"/>
                        </a:lnSpc>
                        <a:spcBef>
                          <a:spcPts val="0"/>
                        </a:spcBef>
                        <a:spcAft>
                          <a:spcPts val="0"/>
                        </a:spcAft>
                      </a:pPr>
                      <a:r>
                        <a:rPr lang="es-ES" sz="1200" dirty="0">
                          <a:effectLst/>
                        </a:rPr>
                        <a:t> </a:t>
                      </a:r>
                      <a:endParaRPr lang="es-PE" sz="1000" dirty="0">
                        <a:effectLst/>
                      </a:endParaRPr>
                    </a:p>
                    <a:p>
                      <a:pPr marL="0" marR="0">
                        <a:lnSpc>
                          <a:spcPct val="115000"/>
                        </a:lnSpc>
                        <a:spcBef>
                          <a:spcPts val="0"/>
                        </a:spcBef>
                        <a:spcAft>
                          <a:spcPts val="0"/>
                        </a:spcAft>
                      </a:pPr>
                      <a:r>
                        <a:rPr lang="es-ES" sz="1200" dirty="0">
                          <a:effectLst/>
                        </a:rPr>
                        <a:t> </a:t>
                      </a:r>
                      <a:endParaRPr lang="es-PE" sz="1000" dirty="0">
                        <a:effectLst/>
                      </a:endParaRPr>
                    </a:p>
                    <a:p>
                      <a:pPr marL="0" marR="0">
                        <a:lnSpc>
                          <a:spcPct val="115000"/>
                        </a:lnSpc>
                        <a:spcBef>
                          <a:spcPts val="0"/>
                        </a:spcBef>
                        <a:spcAft>
                          <a:spcPts val="0"/>
                        </a:spcAft>
                      </a:pPr>
                      <a:r>
                        <a:rPr lang="es-ES" sz="1200" dirty="0">
                          <a:effectLst/>
                        </a:rPr>
                        <a:t>Prioridad Alta</a:t>
                      </a:r>
                      <a:endParaRPr lang="es-PE" sz="1000" dirty="0">
                        <a:effectLst/>
                        <a:latin typeface="Tahoma"/>
                        <a:ea typeface="Times New Roman"/>
                        <a:cs typeface="Times New Roman"/>
                      </a:endParaRPr>
                    </a:p>
                  </a:txBody>
                  <a:tcPr marL="44450" marR="44450" marT="0" marB="0" anchor="b"/>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423135">
                <a:tc>
                  <a:txBody>
                    <a:bodyPr/>
                    <a:lstStyle/>
                    <a:p>
                      <a:pPr marL="0" marR="0">
                        <a:lnSpc>
                          <a:spcPct val="115000"/>
                        </a:lnSpc>
                        <a:spcBef>
                          <a:spcPts val="0"/>
                        </a:spcBef>
                        <a:spcAft>
                          <a:spcPts val="0"/>
                        </a:spcAft>
                      </a:pPr>
                      <a:r>
                        <a:rPr lang="es-ES" sz="1200">
                          <a:effectLst/>
                        </a:rPr>
                        <a:t>Lima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11.7</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30.8</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dirty="0">
                          <a:effectLst/>
                        </a:rPr>
                        <a:t>19.1</a:t>
                      </a:r>
                      <a:endParaRPr lang="es-PE" sz="1000" dirty="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1.000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1.000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0.057</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0.686</a:t>
                      </a:r>
                      <a:endParaRPr lang="es-PE" sz="1000">
                        <a:effectLst/>
                        <a:latin typeface="Tahoma"/>
                        <a:ea typeface="Times New Roman"/>
                        <a:cs typeface="Times New Roman"/>
                      </a:endParaRPr>
                    </a:p>
                  </a:txBody>
                  <a:tcPr marL="44450" marR="44450" marT="0" marB="0" anchor="b"/>
                </a:tc>
              </a:tr>
              <a:tr h="423135">
                <a:tc>
                  <a:txBody>
                    <a:bodyPr/>
                    <a:lstStyle/>
                    <a:p>
                      <a:pPr marL="0" marR="0">
                        <a:lnSpc>
                          <a:spcPct val="115000"/>
                        </a:lnSpc>
                        <a:spcBef>
                          <a:spcPts val="0"/>
                        </a:spcBef>
                        <a:spcAft>
                          <a:spcPts val="0"/>
                        </a:spcAft>
                      </a:pPr>
                      <a:r>
                        <a:rPr lang="es-ES" sz="1200">
                          <a:effectLst/>
                        </a:rPr>
                        <a:t>Puno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9.0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4.6</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67.2</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0.716</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0.138</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0.738</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0.531</a:t>
                      </a:r>
                      <a:endParaRPr lang="es-PE" sz="1000">
                        <a:effectLst/>
                        <a:latin typeface="Tahoma"/>
                        <a:ea typeface="Times New Roman"/>
                        <a:cs typeface="Times New Roman"/>
                      </a:endParaRPr>
                    </a:p>
                  </a:txBody>
                  <a:tcPr marL="44450" marR="44450" marT="0" marB="0" anchor="b"/>
                </a:tc>
              </a:tr>
              <a:tr h="423135">
                <a:tc>
                  <a:txBody>
                    <a:bodyPr/>
                    <a:lstStyle/>
                    <a:p>
                      <a:pPr marL="0" marR="0">
                        <a:lnSpc>
                          <a:spcPct val="115000"/>
                        </a:lnSpc>
                        <a:spcBef>
                          <a:spcPts val="0"/>
                        </a:spcBef>
                        <a:spcAft>
                          <a:spcPts val="0"/>
                        </a:spcAft>
                      </a:pPr>
                      <a:r>
                        <a:rPr lang="es-ES" sz="1200">
                          <a:effectLst/>
                        </a:rPr>
                        <a:t>Pasco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10.3</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63.4</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0.853</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0.020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0.684</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0.519</a:t>
                      </a:r>
                      <a:endParaRPr lang="es-PE" sz="1000">
                        <a:effectLst/>
                        <a:latin typeface="Tahoma"/>
                        <a:ea typeface="Times New Roman"/>
                        <a:cs typeface="Times New Roman"/>
                      </a:endParaRPr>
                    </a:p>
                  </a:txBody>
                  <a:tcPr marL="44450" marR="44450" marT="0" marB="0" anchor="b"/>
                </a:tc>
              </a:tr>
              <a:tr h="423135">
                <a:tc>
                  <a:txBody>
                    <a:bodyPr/>
                    <a:lstStyle/>
                    <a:p>
                      <a:pPr marL="0" marR="0">
                        <a:lnSpc>
                          <a:spcPct val="115000"/>
                        </a:lnSpc>
                        <a:spcBef>
                          <a:spcPts val="0"/>
                        </a:spcBef>
                        <a:spcAft>
                          <a:spcPts val="0"/>
                        </a:spcAft>
                      </a:pPr>
                      <a:r>
                        <a:rPr lang="es-ES" sz="1200">
                          <a:effectLst/>
                        </a:rPr>
                        <a:t>Huánuco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9.2</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2.8</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64.9</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0.737</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0.079</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0.705</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0.507</a:t>
                      </a:r>
                      <a:endParaRPr lang="es-PE" sz="1000">
                        <a:effectLst/>
                        <a:latin typeface="Tahoma"/>
                        <a:ea typeface="Times New Roman"/>
                        <a:cs typeface="Times New Roman"/>
                      </a:endParaRPr>
                    </a:p>
                  </a:txBody>
                  <a:tcPr marL="44450" marR="44450" marT="0" marB="0" anchor="b"/>
                </a:tc>
              </a:tr>
              <a:tr h="876964">
                <a:tc>
                  <a:txBody>
                    <a:bodyPr/>
                    <a:lstStyle/>
                    <a:p>
                      <a:pPr marL="0" marR="0">
                        <a:lnSpc>
                          <a:spcPct val="115000"/>
                        </a:lnSpc>
                        <a:spcBef>
                          <a:spcPts val="0"/>
                        </a:spcBef>
                        <a:spcAft>
                          <a:spcPts val="0"/>
                        </a:spcAft>
                      </a:pPr>
                      <a:r>
                        <a:rPr lang="es-ES" sz="1200">
                          <a:effectLst/>
                        </a:rPr>
                        <a:t>Lambayeque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11.7</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4.1</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40.6</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1.000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0.122</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0.361</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0.494</a:t>
                      </a:r>
                      <a:endParaRPr lang="es-PE" sz="1000">
                        <a:effectLst/>
                        <a:latin typeface="Tahoma"/>
                        <a:ea typeface="Times New Roman"/>
                        <a:cs typeface="Times New Roman"/>
                      </a:endParaRPr>
                    </a:p>
                  </a:txBody>
                  <a:tcPr marL="44450" marR="44450" marT="0" marB="0" anchor="b"/>
                </a:tc>
              </a:tr>
              <a:tr h="257823">
                <a:tc>
                  <a:txBody>
                    <a:bodyPr/>
                    <a:lstStyle/>
                    <a:p>
                      <a:pPr marL="0" marR="0">
                        <a:lnSpc>
                          <a:spcPct val="115000"/>
                        </a:lnSpc>
                        <a:spcBef>
                          <a:spcPts val="0"/>
                        </a:spcBef>
                        <a:spcAft>
                          <a:spcPts val="0"/>
                        </a:spcAft>
                      </a:pPr>
                      <a:r>
                        <a:rPr lang="es-ES" sz="1200">
                          <a:effectLst/>
                        </a:rPr>
                        <a:t>Cajamarca </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7.3</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5.1</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64.5</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0.537</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0.155</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a:effectLst/>
                        </a:rPr>
                        <a:t>0.700</a:t>
                      </a:r>
                      <a:endParaRPr lang="es-PE" sz="1000">
                        <a:effectLst/>
                        <a:latin typeface="Tahoma"/>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S" sz="1200" dirty="0">
                          <a:effectLst/>
                        </a:rPr>
                        <a:t>0.464</a:t>
                      </a:r>
                      <a:endParaRPr lang="es-PE" sz="1000" dirty="0">
                        <a:effectLst/>
                        <a:latin typeface="Tahoma"/>
                        <a:ea typeface="Times New Roman"/>
                        <a:cs typeface="Times New Roman"/>
                      </a:endParaRPr>
                    </a:p>
                  </a:txBody>
                  <a:tcPr marL="44450" marR="44450" marT="0" marB="0" anchor="b"/>
                </a:tc>
              </a:tr>
            </a:tbl>
          </a:graphicData>
        </a:graphic>
      </p:graphicFrame>
      <p:sp>
        <p:nvSpPr>
          <p:cNvPr id="4" name="3 Marcador de número de diapositiva"/>
          <p:cNvSpPr>
            <a:spLocks noGrp="1"/>
          </p:cNvSpPr>
          <p:nvPr>
            <p:ph type="sldNum" sz="quarter" idx="12"/>
          </p:nvPr>
        </p:nvSpPr>
        <p:spPr/>
        <p:txBody>
          <a:bodyPr/>
          <a:lstStyle/>
          <a:p>
            <a:fld id="{F38DF745-7D3F-47F4-83A3-874385CFAA69}" type="slidenum">
              <a:rPr lang="en-US" smtClean="0"/>
              <a:pPr/>
              <a:t>10</a:t>
            </a:fld>
            <a:endParaRPr lang="en-US"/>
          </a:p>
        </p:txBody>
      </p:sp>
    </p:spTree>
    <p:extLst>
      <p:ext uri="{BB962C8B-B14F-4D97-AF65-F5344CB8AC3E}">
        <p14:creationId xmlns:p14="http://schemas.microsoft.com/office/powerpoint/2010/main" val="108114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Indice</a:t>
            </a:r>
            <a:r>
              <a:rPr lang="en-US" dirty="0" smtClean="0"/>
              <a:t> de </a:t>
            </a:r>
            <a:r>
              <a:rPr lang="en-US" dirty="0" err="1" smtClean="0"/>
              <a:t>Acceso</a:t>
            </a:r>
            <a:r>
              <a:rPr lang="en-US" dirty="0" smtClean="0"/>
              <a:t> a la Educación</a:t>
            </a:r>
            <a:endParaRPr lang="es-PE" dirty="0"/>
          </a:p>
        </p:txBody>
      </p:sp>
      <p:sp>
        <p:nvSpPr>
          <p:cNvPr id="3" name="2 Marcador de contenido"/>
          <p:cNvSpPr>
            <a:spLocks noGrp="1"/>
          </p:cNvSpPr>
          <p:nvPr>
            <p:ph idx="1"/>
          </p:nvPr>
        </p:nvSpPr>
        <p:spPr/>
        <p:txBody>
          <a:bodyPr/>
          <a:lstStyle/>
          <a:p>
            <a:pPr marL="114300" indent="0">
              <a:buNone/>
            </a:pPr>
            <a:r>
              <a:rPr lang="es-ES" dirty="0"/>
              <a:t>C</a:t>
            </a:r>
            <a:r>
              <a:rPr lang="es-ES" dirty="0" smtClean="0"/>
              <a:t>ompuesto </a:t>
            </a:r>
            <a:r>
              <a:rPr lang="es-ES" dirty="0"/>
              <a:t>por dos indicadores: la tasa de analfabetismo de las </a:t>
            </a:r>
            <a:r>
              <a:rPr lang="es-ES" dirty="0" err="1"/>
              <a:t>PCD</a:t>
            </a:r>
            <a:r>
              <a:rPr lang="es-ES" dirty="0"/>
              <a:t>, calculado a partir de la </a:t>
            </a:r>
            <a:r>
              <a:rPr lang="es-ES" dirty="0" err="1"/>
              <a:t>ENCO</a:t>
            </a:r>
            <a:r>
              <a:rPr lang="es-ES" dirty="0"/>
              <a:t> 2006 y el número de </a:t>
            </a:r>
            <a:r>
              <a:rPr lang="es-ES" dirty="0" err="1"/>
              <a:t>PCD</a:t>
            </a:r>
            <a:r>
              <a:rPr lang="es-ES" dirty="0"/>
              <a:t> excluidas del sistema educativo nacional, el cual se encuentra disponible en la dirección del ESCALE en la página del </a:t>
            </a:r>
            <a:r>
              <a:rPr lang="es-ES" dirty="0" err="1"/>
              <a:t>MINEDU</a:t>
            </a:r>
            <a:r>
              <a:rPr lang="es-ES" dirty="0"/>
              <a:t> calculado con los datos de la </a:t>
            </a:r>
            <a:r>
              <a:rPr lang="es-ES" dirty="0" err="1"/>
              <a:t>ENCO</a:t>
            </a:r>
            <a:r>
              <a:rPr lang="es-ES" dirty="0"/>
              <a:t> 2006. </a:t>
            </a:r>
            <a:endParaRPr lang="es-PE" dirty="0"/>
          </a:p>
          <a:p>
            <a:pPr marL="114300" indent="0">
              <a:buNone/>
            </a:pPr>
            <a:r>
              <a:rPr lang="es-ES" dirty="0"/>
              <a:t> </a:t>
            </a:r>
            <a:endParaRPr lang="es-PE" dirty="0"/>
          </a:p>
          <a:p>
            <a:pPr marL="114300" indent="0">
              <a:buNone/>
            </a:pPr>
            <a:r>
              <a:rPr lang="es-ES" dirty="0"/>
              <a:t>La tasa de analfabetismo es un indicador que refuerza la percepción que se tiene de la exclusión y marginación que viven las </a:t>
            </a:r>
            <a:r>
              <a:rPr lang="es-ES" dirty="0" err="1"/>
              <a:t>PCD</a:t>
            </a:r>
            <a:r>
              <a:rPr lang="es-ES" dirty="0"/>
              <a:t>, ya que a la vez que  limita posibilidades de desarrollo y de fortalecimiento de la capacidad competitiva, limita la capacidad de ejercicio de derechos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11</a:t>
            </a:fld>
            <a:endParaRPr lang="en-US"/>
          </a:p>
        </p:txBody>
      </p:sp>
    </p:spTree>
    <p:extLst>
      <p:ext uri="{BB962C8B-B14F-4D97-AF65-F5344CB8AC3E}">
        <p14:creationId xmlns:p14="http://schemas.microsoft.com/office/powerpoint/2010/main" val="102045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38DF745-7D3F-47F4-83A3-874385CFAA69}" type="slidenum">
              <a:rPr lang="en-US" smtClean="0"/>
              <a:pPr/>
              <a:t>12</a:t>
            </a:fld>
            <a:endParaRPr lang="en-US"/>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46772101"/>
              </p:ext>
            </p:extLst>
          </p:nvPr>
        </p:nvGraphicFramePr>
        <p:xfrm>
          <a:off x="228600" y="228600"/>
          <a:ext cx="7620000" cy="6065520"/>
        </p:xfrm>
        <a:graphic>
          <a:graphicData uri="http://schemas.openxmlformats.org/drawingml/2006/table">
            <a:tbl>
              <a:tblPr firstRow="1" firstCol="1" bandRow="1"/>
              <a:tblGrid>
                <a:gridCol w="1447800"/>
                <a:gridCol w="341376"/>
                <a:gridCol w="1182624"/>
                <a:gridCol w="1143000"/>
                <a:gridCol w="1178052"/>
                <a:gridCol w="1339596"/>
                <a:gridCol w="987552"/>
              </a:tblGrid>
              <a:tr h="609600">
                <a:tc gridSpan="7">
                  <a:txBody>
                    <a:bodyPr/>
                    <a:lstStyle/>
                    <a:p>
                      <a:pPr marL="0" marR="0" algn="ctr">
                        <a:lnSpc>
                          <a:spcPct val="115000"/>
                        </a:lnSpc>
                        <a:spcBef>
                          <a:spcPts val="0"/>
                        </a:spcBef>
                        <a:spcAft>
                          <a:spcPts val="0"/>
                        </a:spcAft>
                      </a:pPr>
                      <a:r>
                        <a:rPr lang="es-ES" sz="2000" b="1" dirty="0">
                          <a:solidFill>
                            <a:srgbClr val="000000"/>
                          </a:solidFill>
                          <a:effectLst/>
                          <a:latin typeface="Calibri"/>
                          <a:ea typeface="Times New Roman"/>
                          <a:cs typeface="Calibri"/>
                        </a:rPr>
                        <a:t>Índice de Educación</a:t>
                      </a:r>
                      <a:endParaRPr lang="es-PE" sz="2000" dirty="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1219200">
                <a:tc>
                  <a:txBody>
                    <a:bodyPr/>
                    <a:lstStyle/>
                    <a:p>
                      <a:pPr marL="0" marR="0">
                        <a:lnSpc>
                          <a:spcPct val="115000"/>
                        </a:lnSpc>
                        <a:spcBef>
                          <a:spcPts val="0"/>
                        </a:spcBef>
                        <a:spcAft>
                          <a:spcPts val="0"/>
                        </a:spcAft>
                      </a:pPr>
                      <a:r>
                        <a:rPr lang="es-ES" sz="1200" b="1" dirty="0">
                          <a:solidFill>
                            <a:srgbClr val="000000"/>
                          </a:solidFill>
                          <a:effectLst/>
                          <a:latin typeface="Calibri"/>
                          <a:ea typeface="Times New Roman"/>
                          <a:cs typeface="Calibri"/>
                        </a:rPr>
                        <a:t>Región</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s-ES" sz="1200" b="1" dirty="0">
                          <a:solidFill>
                            <a:srgbClr val="000000"/>
                          </a:solidFill>
                          <a:effectLst/>
                          <a:latin typeface="Calibri"/>
                          <a:ea typeface="Times New Roman"/>
                          <a:cs typeface="Calibri"/>
                        </a:rPr>
                        <a:t>Porcentaje de niños con discapacidad de 6 a 16 años fuera del sistema educativo</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15000"/>
                        </a:lnSpc>
                        <a:spcBef>
                          <a:spcPts val="0"/>
                        </a:spcBef>
                        <a:spcAft>
                          <a:spcPts val="0"/>
                        </a:spcAft>
                      </a:pP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dirty="0">
                          <a:solidFill>
                            <a:srgbClr val="000000"/>
                          </a:solidFill>
                          <a:effectLst/>
                          <a:latin typeface="Calibri"/>
                          <a:ea typeface="Times New Roman"/>
                          <a:cs typeface="Calibri"/>
                        </a:rPr>
                        <a:t>Porcentaje de personas con discapacidad de 15 años a más analfabetas</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dirty="0">
                          <a:solidFill>
                            <a:srgbClr val="000000"/>
                          </a:solidFill>
                          <a:effectLst/>
                          <a:latin typeface="Calibri"/>
                          <a:ea typeface="Times New Roman"/>
                          <a:cs typeface="Calibri"/>
                        </a:rPr>
                        <a:t>Índice de niños excluidos </a:t>
                      </a:r>
                      <a:br>
                        <a:rPr lang="es-ES" sz="1200" b="1" dirty="0">
                          <a:solidFill>
                            <a:srgbClr val="000000"/>
                          </a:solidFill>
                          <a:effectLst/>
                          <a:latin typeface="Calibri"/>
                          <a:ea typeface="Times New Roman"/>
                          <a:cs typeface="Calibri"/>
                        </a:rPr>
                      </a:br>
                      <a:r>
                        <a:rPr lang="es-ES" sz="1200" b="1" dirty="0">
                          <a:solidFill>
                            <a:srgbClr val="000000"/>
                          </a:solidFill>
                          <a:effectLst/>
                          <a:latin typeface="Calibri"/>
                          <a:ea typeface="Times New Roman"/>
                          <a:cs typeface="Calibri"/>
                        </a:rPr>
                        <a:t>del sistema educativo (6-16)</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dirty="0">
                          <a:solidFill>
                            <a:srgbClr val="000000"/>
                          </a:solidFill>
                          <a:effectLst/>
                          <a:latin typeface="Calibri"/>
                          <a:ea typeface="Times New Roman"/>
                          <a:cs typeface="Calibri"/>
                        </a:rPr>
                        <a:t>Índice de analfabetismo</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dirty="0">
                          <a:solidFill>
                            <a:srgbClr val="000000"/>
                          </a:solidFill>
                          <a:effectLst/>
                          <a:latin typeface="Calibri"/>
                          <a:ea typeface="Times New Roman"/>
                          <a:cs typeface="Calibri"/>
                        </a:rPr>
                        <a:t>Índice de educación</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3212">
                <a:tc>
                  <a:txBody>
                    <a:bodyPr/>
                    <a:lstStyle/>
                    <a:p>
                      <a:pPr marL="0" marR="0">
                        <a:lnSpc>
                          <a:spcPct val="115000"/>
                        </a:lnSpc>
                        <a:spcBef>
                          <a:spcPts val="0"/>
                        </a:spcBef>
                        <a:spcAft>
                          <a:spcPts val="0"/>
                        </a:spcAft>
                      </a:pPr>
                      <a:r>
                        <a:rPr lang="es-ES" sz="1400" b="1" dirty="0">
                          <a:solidFill>
                            <a:srgbClr val="000000"/>
                          </a:solidFill>
                          <a:effectLst/>
                          <a:latin typeface="Calibri"/>
                          <a:ea typeface="Times New Roman"/>
                          <a:cs typeface="Calibri"/>
                        </a:rPr>
                        <a:t> </a:t>
                      </a:r>
                      <a:endParaRPr lang="es-PE" sz="1400" dirty="0">
                        <a:effectLst/>
                        <a:latin typeface="Tahoma"/>
                        <a:ea typeface="Times New Roman"/>
                        <a:cs typeface="Times New Roman"/>
                      </a:endParaRPr>
                    </a:p>
                    <a:p>
                      <a:pPr marL="0" marR="0">
                        <a:lnSpc>
                          <a:spcPct val="115000"/>
                        </a:lnSpc>
                        <a:spcBef>
                          <a:spcPts val="0"/>
                        </a:spcBef>
                        <a:spcAft>
                          <a:spcPts val="0"/>
                        </a:spcAft>
                      </a:pPr>
                      <a:r>
                        <a:rPr lang="es-ES" sz="1400" b="1" dirty="0">
                          <a:solidFill>
                            <a:srgbClr val="000000"/>
                          </a:solidFill>
                          <a:effectLst/>
                          <a:latin typeface="Calibri"/>
                          <a:ea typeface="Times New Roman"/>
                          <a:cs typeface="Calibri"/>
                        </a:rPr>
                        <a:t>Prioridad Alta</a:t>
                      </a:r>
                      <a:endParaRPr lang="es-PE" sz="1400" dirty="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s-ES" sz="1200" b="1">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s-ES" sz="1200" b="1">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1200" b="1">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606">
                <a:tc>
                  <a:txBody>
                    <a:bodyPr/>
                    <a:lstStyle/>
                    <a:p>
                      <a:pPr marL="0" marR="0">
                        <a:lnSpc>
                          <a:spcPct val="115000"/>
                        </a:lnSpc>
                        <a:spcBef>
                          <a:spcPts val="0"/>
                        </a:spcBef>
                        <a:spcAft>
                          <a:spcPts val="0"/>
                        </a:spcAft>
                      </a:pPr>
                      <a:r>
                        <a:rPr lang="es-ES" sz="1600" b="1" dirty="0">
                          <a:solidFill>
                            <a:schemeClr val="bg1"/>
                          </a:solidFill>
                          <a:effectLst/>
                          <a:latin typeface="Calibri"/>
                          <a:ea typeface="Times New Roman"/>
                          <a:cs typeface="Calibri"/>
                        </a:rPr>
                        <a:t>Lambayeque</a:t>
                      </a:r>
                      <a:endParaRPr lang="es-PE" sz="1600"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gridSpan="2">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30.8</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36.9</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1.000</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0504D"/>
                    </a:solidFill>
                  </a:tcPr>
                </a:tc>
                <a:tc>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0.623</a:t>
                      </a:r>
                      <a:endParaRPr lang="es-PE" sz="1600" b="1">
                        <a:solidFill>
                          <a:schemeClr val="bg1"/>
                        </a:solidFill>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0504D"/>
                    </a:solidFill>
                  </a:tcPr>
                </a:tc>
                <a:tc>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0.811</a:t>
                      </a:r>
                      <a:endParaRPr lang="es-PE" sz="1600" b="1">
                        <a:solidFill>
                          <a:schemeClr val="bg1"/>
                        </a:solidFill>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0504D"/>
                    </a:solidFill>
                  </a:tcPr>
                </a:tc>
              </a:tr>
              <a:tr h="276606">
                <a:tc>
                  <a:txBody>
                    <a:bodyPr/>
                    <a:lstStyle/>
                    <a:p>
                      <a:pPr marL="0" marR="0">
                        <a:lnSpc>
                          <a:spcPct val="115000"/>
                        </a:lnSpc>
                        <a:spcBef>
                          <a:spcPts val="0"/>
                        </a:spcBef>
                        <a:spcAft>
                          <a:spcPts val="0"/>
                        </a:spcAft>
                      </a:pPr>
                      <a:r>
                        <a:rPr lang="es-ES" sz="1600" b="1" dirty="0">
                          <a:solidFill>
                            <a:schemeClr val="bg1"/>
                          </a:solidFill>
                          <a:effectLst/>
                          <a:latin typeface="Calibri"/>
                          <a:ea typeface="Times New Roman"/>
                          <a:cs typeface="Calibri"/>
                        </a:rPr>
                        <a:t>Huánuco</a:t>
                      </a:r>
                      <a:endParaRPr lang="es-PE" sz="1600"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gridSpan="2">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22.8</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45.5</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0.671</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0.827</a:t>
                      </a:r>
                      <a:endParaRPr lang="es-PE" sz="16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0.749</a:t>
                      </a:r>
                      <a:endParaRPr lang="es-PE" sz="16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r>
              <a:tr h="276606">
                <a:tc>
                  <a:txBody>
                    <a:bodyPr/>
                    <a:lstStyle/>
                    <a:p>
                      <a:pPr marL="0" marR="0">
                        <a:lnSpc>
                          <a:spcPct val="115000"/>
                        </a:lnSpc>
                        <a:spcBef>
                          <a:spcPts val="0"/>
                        </a:spcBef>
                        <a:spcAft>
                          <a:spcPts val="0"/>
                        </a:spcAft>
                      </a:pPr>
                      <a:r>
                        <a:rPr lang="es-ES" sz="1600" b="1" dirty="0">
                          <a:solidFill>
                            <a:schemeClr val="bg1"/>
                          </a:solidFill>
                          <a:effectLst/>
                          <a:latin typeface="Calibri"/>
                          <a:ea typeface="Times New Roman"/>
                          <a:cs typeface="Calibri"/>
                        </a:rPr>
                        <a:t>Cajamarca</a:t>
                      </a:r>
                      <a:endParaRPr lang="es-PE" sz="1600"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gridSpan="2">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19.9</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46.7</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0.551</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0.855</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0.703</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r>
              <a:tr h="276606">
                <a:tc>
                  <a:txBody>
                    <a:bodyPr/>
                    <a:lstStyle/>
                    <a:p>
                      <a:pPr marL="0" marR="0">
                        <a:lnSpc>
                          <a:spcPct val="115000"/>
                        </a:lnSpc>
                        <a:spcBef>
                          <a:spcPts val="0"/>
                        </a:spcBef>
                        <a:spcAft>
                          <a:spcPts val="0"/>
                        </a:spcAft>
                      </a:pPr>
                      <a:r>
                        <a:rPr lang="es-ES" sz="1600" b="1" dirty="0">
                          <a:solidFill>
                            <a:schemeClr val="bg1"/>
                          </a:solidFill>
                          <a:effectLst/>
                          <a:latin typeface="Calibri"/>
                          <a:ea typeface="Times New Roman"/>
                          <a:cs typeface="Calibri"/>
                        </a:rPr>
                        <a:t>Apurímac</a:t>
                      </a:r>
                      <a:endParaRPr lang="es-PE" sz="1600"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gridSpan="2">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13.6</a:t>
                      </a:r>
                      <a:endParaRPr lang="es-PE" sz="16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52.7</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0.295</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1.000</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0.647</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r>
              <a:tr h="276606">
                <a:tc>
                  <a:txBody>
                    <a:bodyPr/>
                    <a:lstStyle/>
                    <a:p>
                      <a:pPr marL="0" marR="0">
                        <a:lnSpc>
                          <a:spcPct val="115000"/>
                        </a:lnSpc>
                        <a:spcBef>
                          <a:spcPts val="0"/>
                        </a:spcBef>
                        <a:spcAft>
                          <a:spcPts val="0"/>
                        </a:spcAft>
                      </a:pPr>
                      <a:r>
                        <a:rPr lang="es-ES" sz="1600" b="1" dirty="0">
                          <a:solidFill>
                            <a:schemeClr val="bg1"/>
                          </a:solidFill>
                          <a:effectLst/>
                          <a:latin typeface="Calibri"/>
                          <a:ea typeface="Times New Roman"/>
                          <a:cs typeface="Calibri"/>
                        </a:rPr>
                        <a:t>Huancavelica</a:t>
                      </a:r>
                      <a:endParaRPr lang="es-PE" sz="1600"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gridSpan="2">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13.7</a:t>
                      </a:r>
                      <a:endParaRPr lang="es-PE" sz="16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hMerge="1">
                  <a:txBody>
                    <a:bodyPr/>
                    <a:lstStyle/>
                    <a:p>
                      <a:pPr marL="0" marR="0" algn="ctr">
                        <a:lnSpc>
                          <a:spcPct val="115000"/>
                        </a:lnSpc>
                        <a:spcBef>
                          <a:spcPts val="0"/>
                        </a:spcBef>
                        <a:spcAft>
                          <a:spcPts val="0"/>
                        </a:spcAft>
                      </a:pP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a:solidFill>
                            <a:schemeClr val="bg1"/>
                          </a:solidFill>
                          <a:effectLst/>
                          <a:latin typeface="Calibri"/>
                          <a:ea typeface="Times New Roman"/>
                          <a:cs typeface="Calibri"/>
                        </a:rPr>
                        <a:t>48.4</a:t>
                      </a:r>
                      <a:endParaRPr lang="es-PE" sz="16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0.296</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0.897</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c>
                  <a:txBody>
                    <a:bodyPr/>
                    <a:lstStyle/>
                    <a:p>
                      <a:pPr marL="0" marR="0" algn="ctr">
                        <a:lnSpc>
                          <a:spcPct val="115000"/>
                        </a:lnSpc>
                        <a:spcBef>
                          <a:spcPts val="0"/>
                        </a:spcBef>
                        <a:spcAft>
                          <a:spcPts val="0"/>
                        </a:spcAft>
                      </a:pPr>
                      <a:r>
                        <a:rPr lang="es-ES" sz="1600" b="1" dirty="0">
                          <a:solidFill>
                            <a:schemeClr val="bg1"/>
                          </a:solidFill>
                          <a:effectLst/>
                          <a:latin typeface="Calibri"/>
                          <a:ea typeface="Times New Roman"/>
                          <a:cs typeface="Calibri"/>
                        </a:rPr>
                        <a:t>0.596</a:t>
                      </a:r>
                      <a:endParaRPr lang="es-PE" sz="16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C0504D"/>
                    </a:solidFill>
                  </a:tcPr>
                </a:tc>
              </a:tr>
              <a:tr h="829818">
                <a:tc gridSpan="3">
                  <a:txBody>
                    <a:bodyPr/>
                    <a:lstStyle/>
                    <a:p>
                      <a:pPr marL="0" marR="0">
                        <a:lnSpc>
                          <a:spcPct val="115000"/>
                        </a:lnSpc>
                        <a:spcBef>
                          <a:spcPts val="0"/>
                        </a:spcBef>
                        <a:spcAft>
                          <a:spcPts val="0"/>
                        </a:spcAft>
                      </a:pPr>
                      <a:r>
                        <a:rPr lang="es-ES" sz="1400" b="1" dirty="0">
                          <a:effectLst/>
                          <a:latin typeface="Calibri"/>
                          <a:ea typeface="Times New Roman"/>
                          <a:cs typeface="Calibri"/>
                        </a:rPr>
                        <a:t> </a:t>
                      </a:r>
                      <a:endParaRPr lang="es-PE" sz="1400" dirty="0">
                        <a:effectLst/>
                        <a:latin typeface="Tahoma"/>
                        <a:ea typeface="Times New Roman"/>
                        <a:cs typeface="Times New Roman"/>
                      </a:endParaRPr>
                    </a:p>
                    <a:p>
                      <a:pPr marL="0" marR="0">
                        <a:lnSpc>
                          <a:spcPct val="115000"/>
                        </a:lnSpc>
                        <a:spcBef>
                          <a:spcPts val="0"/>
                        </a:spcBef>
                        <a:spcAft>
                          <a:spcPts val="0"/>
                        </a:spcAft>
                      </a:pPr>
                      <a:r>
                        <a:rPr lang="es-ES" sz="1400" b="1" dirty="0">
                          <a:effectLst/>
                          <a:latin typeface="Calibri"/>
                          <a:ea typeface="Times New Roman"/>
                          <a:cs typeface="Calibri"/>
                        </a:rPr>
                        <a:t> </a:t>
                      </a:r>
                      <a:endParaRPr lang="es-PE" sz="1400" dirty="0">
                        <a:effectLst/>
                        <a:latin typeface="Tahoma"/>
                        <a:ea typeface="Times New Roman"/>
                        <a:cs typeface="Times New Roman"/>
                      </a:endParaRPr>
                    </a:p>
                    <a:p>
                      <a:pPr marL="0" marR="0">
                        <a:lnSpc>
                          <a:spcPct val="115000"/>
                        </a:lnSpc>
                        <a:spcBef>
                          <a:spcPts val="0"/>
                        </a:spcBef>
                        <a:spcAft>
                          <a:spcPts val="0"/>
                        </a:spcAft>
                      </a:pPr>
                      <a:r>
                        <a:rPr lang="es-ES" sz="1400" b="1" dirty="0">
                          <a:effectLst/>
                          <a:latin typeface="Calibri"/>
                          <a:ea typeface="Times New Roman"/>
                          <a:cs typeface="Calibri"/>
                        </a:rPr>
                        <a:t>Prioridad Media – Alta</a:t>
                      </a:r>
                      <a:endParaRPr lang="es-PE" sz="14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hMerge="1">
                  <a:txBody>
                    <a:bodyPr/>
                    <a:lstStyle/>
                    <a:p>
                      <a:endParaRPr lang="es-PE"/>
                    </a:p>
                  </a:txBody>
                  <a:tcPr/>
                </a:tc>
                <a:tc hMerge="1">
                  <a:txBody>
                    <a:bodyPr/>
                    <a:lstStyle/>
                    <a:p>
                      <a:endParaRPr lang="es-PE"/>
                    </a:p>
                  </a:txBody>
                  <a:tcPr/>
                </a:tc>
                <a:tc>
                  <a:txBody>
                    <a:bodyPr/>
                    <a:lstStyle/>
                    <a:p>
                      <a:pPr marL="0" marR="0" algn="ctr">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s-ES" sz="1200" dirty="0">
                          <a:solidFill>
                            <a:srgbClr val="000000"/>
                          </a:solidFill>
                          <a:effectLst/>
                          <a:latin typeface="Calibri"/>
                          <a:ea typeface="Times New Roman"/>
                          <a:cs typeface="Calibri"/>
                        </a:rPr>
                        <a:t> </a:t>
                      </a:r>
                      <a:endParaRPr lang="es-PE" sz="10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s-ES" sz="1200" dirty="0">
                          <a:solidFill>
                            <a:srgbClr val="000000"/>
                          </a:solidFill>
                          <a:effectLst/>
                          <a:latin typeface="Calibri"/>
                          <a:ea typeface="Times New Roman"/>
                          <a:cs typeface="Calibri"/>
                        </a:rPr>
                        <a:t> </a:t>
                      </a:r>
                      <a:endParaRPr lang="es-PE" sz="10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276606">
                <a:tc gridSpan="2">
                  <a:txBody>
                    <a:bodyPr/>
                    <a:lstStyle/>
                    <a:p>
                      <a:pPr marL="0" marR="0">
                        <a:lnSpc>
                          <a:spcPct val="115000"/>
                        </a:lnSpc>
                        <a:spcBef>
                          <a:spcPts val="0"/>
                        </a:spcBef>
                        <a:spcAft>
                          <a:spcPts val="0"/>
                        </a:spcAft>
                      </a:pPr>
                      <a:r>
                        <a:rPr lang="es-ES" sz="1800" b="1" dirty="0">
                          <a:solidFill>
                            <a:schemeClr val="bg1"/>
                          </a:solidFill>
                          <a:effectLst/>
                          <a:latin typeface="Calibri"/>
                          <a:ea typeface="Times New Roman"/>
                          <a:cs typeface="Calibri"/>
                        </a:rPr>
                        <a:t>Tacna</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hMerge="1">
                  <a:txBody>
                    <a:bodyPr/>
                    <a:lstStyle/>
                    <a:p>
                      <a:endParaRPr lang="es-PE"/>
                    </a:p>
                  </a:txBody>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26.7</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24.7</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0.831</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0.332</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0.581</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r>
              <a:tr h="276606">
                <a:tc gridSpan="2">
                  <a:txBody>
                    <a:bodyPr/>
                    <a:lstStyle/>
                    <a:p>
                      <a:pPr marL="0" marR="0">
                        <a:lnSpc>
                          <a:spcPct val="115000"/>
                        </a:lnSpc>
                        <a:spcBef>
                          <a:spcPts val="0"/>
                        </a:spcBef>
                        <a:spcAft>
                          <a:spcPts val="0"/>
                        </a:spcAft>
                      </a:pPr>
                      <a:r>
                        <a:rPr lang="es-ES" sz="1800" b="1" dirty="0">
                          <a:solidFill>
                            <a:schemeClr val="bg1"/>
                          </a:solidFill>
                          <a:effectLst/>
                          <a:latin typeface="Calibri"/>
                          <a:ea typeface="Times New Roman"/>
                          <a:cs typeface="Calibri"/>
                        </a:rPr>
                        <a:t>Ancash</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hMerge="1">
                  <a:txBody>
                    <a:bodyPr/>
                    <a:lstStyle/>
                    <a:p>
                      <a:endParaRPr lang="es-PE"/>
                    </a:p>
                  </a:txBody>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16.1</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42.0</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0.397</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0.744</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0.571</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r>
              <a:tr h="276606">
                <a:tc gridSpan="2">
                  <a:txBody>
                    <a:bodyPr/>
                    <a:lstStyle/>
                    <a:p>
                      <a:pPr marL="0" marR="0">
                        <a:lnSpc>
                          <a:spcPct val="115000"/>
                        </a:lnSpc>
                        <a:spcBef>
                          <a:spcPts val="0"/>
                        </a:spcBef>
                        <a:spcAft>
                          <a:spcPts val="0"/>
                        </a:spcAft>
                      </a:pPr>
                      <a:r>
                        <a:rPr lang="es-ES" sz="1800" b="1" dirty="0">
                          <a:solidFill>
                            <a:schemeClr val="bg1"/>
                          </a:solidFill>
                          <a:effectLst/>
                          <a:latin typeface="Calibri"/>
                          <a:ea typeface="Times New Roman"/>
                          <a:cs typeface="Calibri"/>
                        </a:rPr>
                        <a:t>Ayacucho</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hMerge="1">
                  <a:txBody>
                    <a:bodyPr/>
                    <a:lstStyle/>
                    <a:p>
                      <a:endParaRPr lang="es-PE"/>
                    </a:p>
                  </a:txBody>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12.3</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46.6</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0.239</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0.854</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0.546</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r>
              <a:tr h="276606">
                <a:tc gridSpan="2">
                  <a:txBody>
                    <a:bodyPr/>
                    <a:lstStyle/>
                    <a:p>
                      <a:pPr marL="0" marR="0">
                        <a:lnSpc>
                          <a:spcPct val="115000"/>
                        </a:lnSpc>
                        <a:spcBef>
                          <a:spcPts val="0"/>
                        </a:spcBef>
                        <a:spcAft>
                          <a:spcPts val="0"/>
                        </a:spcAft>
                      </a:pPr>
                      <a:r>
                        <a:rPr lang="es-ES" sz="1800" b="1" dirty="0">
                          <a:solidFill>
                            <a:schemeClr val="bg1"/>
                          </a:solidFill>
                          <a:effectLst/>
                          <a:latin typeface="Calibri"/>
                          <a:ea typeface="Times New Roman"/>
                          <a:cs typeface="Calibri"/>
                        </a:rPr>
                        <a:t>Cusco</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hMerge="1">
                  <a:txBody>
                    <a:bodyPr/>
                    <a:lstStyle/>
                    <a:p>
                      <a:endParaRPr lang="es-PE"/>
                    </a:p>
                  </a:txBody>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12.7</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41.3</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0.256</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0.727</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0.492</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r>
              <a:tr h="276606">
                <a:tc gridSpan="2">
                  <a:txBody>
                    <a:bodyPr/>
                    <a:lstStyle/>
                    <a:p>
                      <a:pPr marL="0" marR="0">
                        <a:lnSpc>
                          <a:spcPct val="115000"/>
                        </a:lnSpc>
                        <a:spcBef>
                          <a:spcPts val="0"/>
                        </a:spcBef>
                        <a:spcAft>
                          <a:spcPts val="0"/>
                        </a:spcAft>
                      </a:pPr>
                      <a:r>
                        <a:rPr lang="es-ES" sz="1800" b="1" dirty="0">
                          <a:solidFill>
                            <a:schemeClr val="bg1"/>
                          </a:solidFill>
                          <a:effectLst/>
                          <a:latin typeface="Calibri"/>
                          <a:ea typeface="Times New Roman"/>
                          <a:cs typeface="Calibri"/>
                        </a:rPr>
                        <a:t>Amazonas</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hMerge="1">
                  <a:txBody>
                    <a:bodyPr/>
                    <a:lstStyle/>
                    <a:p>
                      <a:endParaRPr lang="es-PE"/>
                    </a:p>
                  </a:txBody>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19.2</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29.8</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0.523</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a:solidFill>
                            <a:schemeClr val="bg1"/>
                          </a:solidFill>
                          <a:effectLst/>
                          <a:latin typeface="Calibri"/>
                          <a:ea typeface="Times New Roman"/>
                          <a:cs typeface="Calibri"/>
                        </a:rPr>
                        <a:t>0.452</a:t>
                      </a:r>
                      <a:endParaRPr lang="es-PE" sz="1800" b="1">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c>
                  <a:txBody>
                    <a:bodyPr/>
                    <a:lstStyle/>
                    <a:p>
                      <a:pPr marL="0" marR="0" algn="ctr">
                        <a:lnSpc>
                          <a:spcPct val="115000"/>
                        </a:lnSpc>
                        <a:spcBef>
                          <a:spcPts val="0"/>
                        </a:spcBef>
                        <a:spcAft>
                          <a:spcPts val="0"/>
                        </a:spcAft>
                      </a:pPr>
                      <a:r>
                        <a:rPr lang="es-ES" sz="1800" b="1" dirty="0">
                          <a:solidFill>
                            <a:schemeClr val="bg1"/>
                          </a:solidFill>
                          <a:effectLst/>
                          <a:latin typeface="Calibri"/>
                          <a:ea typeface="Times New Roman"/>
                          <a:cs typeface="Calibri"/>
                        </a:rPr>
                        <a:t>0.487</a:t>
                      </a:r>
                      <a:endParaRPr lang="es-PE" sz="1800" b="1" dirty="0">
                        <a:solidFill>
                          <a:schemeClr val="bg1"/>
                        </a:solidFill>
                        <a:effectLst/>
                        <a:latin typeface="Tahoma"/>
                        <a:ea typeface="Times New Roman"/>
                        <a:cs typeface="Times New Roman"/>
                      </a:endParaRPr>
                    </a:p>
                  </a:txBody>
                  <a:tcPr marL="44450" marR="44450" marT="0" marB="0" anchor="b">
                    <a:lnL>
                      <a:noFill/>
                    </a:lnL>
                    <a:lnR>
                      <a:noFill/>
                    </a:lnR>
                    <a:lnT>
                      <a:noFill/>
                    </a:lnT>
                    <a:lnB>
                      <a:noFill/>
                    </a:lnB>
                    <a:solidFill>
                      <a:srgbClr val="D99795"/>
                    </a:solidFill>
                  </a:tcPr>
                </a:tc>
              </a:tr>
            </a:tbl>
          </a:graphicData>
        </a:graphic>
      </p:graphicFrame>
      <p:sp>
        <p:nvSpPr>
          <p:cNvPr id="7" name="Rectangle 1"/>
          <p:cNvSpPr>
            <a:spLocks noChangeArrowheads="1"/>
          </p:cNvSpPr>
          <p:nvPr/>
        </p:nvSpPr>
        <p:spPr bwMode="auto">
          <a:xfrm>
            <a:off x="457200" y="1687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742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normAutofit lnSpcReduction="10000"/>
          </a:bodyPr>
          <a:lstStyle/>
          <a:p>
            <a:r>
              <a:rPr lang="es-ES" dirty="0" smtClean="0"/>
              <a:t>Se mantienen </a:t>
            </a:r>
            <a:r>
              <a:rPr lang="es-ES" dirty="0"/>
              <a:t>Lambayeque, Huánuco y Cajamarca como regiones a </a:t>
            </a:r>
            <a:r>
              <a:rPr lang="es-ES" dirty="0" smtClean="0"/>
              <a:t>priorizar.</a:t>
            </a:r>
          </a:p>
          <a:p>
            <a:endParaRPr lang="es-ES" dirty="0"/>
          </a:p>
          <a:p>
            <a:r>
              <a:rPr lang="es-ES" dirty="0" smtClean="0"/>
              <a:t>Lima </a:t>
            </a:r>
            <a:r>
              <a:rPr lang="es-ES" dirty="0"/>
              <a:t>desciende a nivel prioridad baja. </a:t>
            </a:r>
            <a:endParaRPr lang="es-ES" dirty="0" smtClean="0"/>
          </a:p>
          <a:p>
            <a:endParaRPr lang="es-ES" dirty="0"/>
          </a:p>
          <a:p>
            <a:r>
              <a:rPr lang="es-ES" dirty="0" smtClean="0"/>
              <a:t>Aquí </a:t>
            </a:r>
            <a:r>
              <a:rPr lang="es-ES" dirty="0"/>
              <a:t>lo importante son los porcentajes de niños y niñas excluidas del sistema educativo. </a:t>
            </a:r>
            <a:endParaRPr lang="es-ES" dirty="0" smtClean="0"/>
          </a:p>
          <a:p>
            <a:endParaRPr lang="es-ES" dirty="0"/>
          </a:p>
          <a:p>
            <a:r>
              <a:rPr lang="es-ES" dirty="0" smtClean="0"/>
              <a:t>Quizás </a:t>
            </a:r>
            <a:r>
              <a:rPr lang="es-ES" dirty="0"/>
              <a:t>la no inclusión del porcentaje de personas analfabetas  mayores de 15 años daría una figura más clara respecto de la necesidad de priorizar la escolaridad de la niñez con discapacidad, pero el resultado obtenido refleja las dificultades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13</a:t>
            </a:fld>
            <a:endParaRPr lang="en-US"/>
          </a:p>
        </p:txBody>
      </p:sp>
    </p:spTree>
    <p:extLst>
      <p:ext uri="{BB962C8B-B14F-4D97-AF65-F5344CB8AC3E}">
        <p14:creationId xmlns:p14="http://schemas.microsoft.com/office/powerpoint/2010/main" val="226912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Indicadores</a:t>
            </a:r>
            <a:endParaRPr lang="es-PE" dirty="0"/>
          </a:p>
        </p:txBody>
      </p:sp>
      <p:sp>
        <p:nvSpPr>
          <p:cNvPr id="3" name="2 Marcador de contenido"/>
          <p:cNvSpPr>
            <a:spLocks noGrp="1"/>
          </p:cNvSpPr>
          <p:nvPr>
            <p:ph idx="1"/>
          </p:nvPr>
        </p:nvSpPr>
        <p:spPr>
          <a:xfrm>
            <a:off x="457200" y="1295400"/>
            <a:ext cx="7620000" cy="5105400"/>
          </a:xfrm>
        </p:spPr>
        <p:txBody>
          <a:bodyPr>
            <a:normAutofit/>
          </a:bodyPr>
          <a:lstStyle/>
          <a:p>
            <a:pPr marL="114300" indent="0">
              <a:buNone/>
            </a:pPr>
            <a:r>
              <a:rPr lang="es-PE" dirty="0" smtClean="0">
                <a:solidFill>
                  <a:srgbClr val="002060"/>
                </a:solidFill>
              </a:rPr>
              <a:t>Pueden medir:</a:t>
            </a:r>
          </a:p>
          <a:p>
            <a:r>
              <a:rPr lang="es-PE" dirty="0" smtClean="0">
                <a:solidFill>
                  <a:srgbClr val="002060"/>
                </a:solidFill>
              </a:rPr>
              <a:t>Impacto o eficacia.</a:t>
            </a:r>
          </a:p>
          <a:p>
            <a:pPr lvl="2"/>
            <a:r>
              <a:rPr lang="es-PE" sz="2200" dirty="0" smtClean="0">
                <a:solidFill>
                  <a:srgbClr val="002060"/>
                </a:solidFill>
              </a:rPr>
              <a:t>Qué cambios se esperaba lograr al final de la Década. De la Educación Inclusiva 2003-2012</a:t>
            </a:r>
          </a:p>
          <a:p>
            <a:r>
              <a:rPr lang="es-PE" dirty="0" smtClean="0">
                <a:solidFill>
                  <a:srgbClr val="002060"/>
                </a:solidFill>
              </a:rPr>
              <a:t>Efecto o Evaluación</a:t>
            </a:r>
          </a:p>
          <a:p>
            <a:pPr lvl="2"/>
            <a:r>
              <a:rPr lang="es-PE" sz="2200" dirty="0" smtClean="0">
                <a:solidFill>
                  <a:srgbClr val="002060"/>
                </a:solidFill>
              </a:rPr>
              <a:t>Qué cambios se esperaba lograr durante la Década</a:t>
            </a:r>
          </a:p>
          <a:p>
            <a:r>
              <a:rPr lang="es-PE" dirty="0" smtClean="0">
                <a:solidFill>
                  <a:srgbClr val="002060"/>
                </a:solidFill>
              </a:rPr>
              <a:t>Cumplimiento</a:t>
            </a:r>
          </a:p>
          <a:p>
            <a:pPr lvl="2"/>
            <a:r>
              <a:rPr lang="es-PE" sz="2200" dirty="0">
                <a:solidFill>
                  <a:srgbClr val="002060"/>
                </a:solidFill>
              </a:rPr>
              <a:t>Cuáles de las tareas propuestas se </a:t>
            </a:r>
            <a:r>
              <a:rPr lang="es-PE" sz="2200" dirty="0" smtClean="0">
                <a:solidFill>
                  <a:srgbClr val="002060"/>
                </a:solidFill>
              </a:rPr>
              <a:t>logra </a:t>
            </a:r>
            <a:r>
              <a:rPr lang="es-PE" sz="2200" dirty="0">
                <a:solidFill>
                  <a:srgbClr val="002060"/>
                </a:solidFill>
              </a:rPr>
              <a:t>cumplir</a:t>
            </a:r>
            <a:endParaRPr lang="es-PE" sz="2200" dirty="0" smtClean="0">
              <a:solidFill>
                <a:srgbClr val="002060"/>
              </a:solidFill>
            </a:endParaRPr>
          </a:p>
          <a:p>
            <a:r>
              <a:rPr lang="es-PE" dirty="0" smtClean="0">
                <a:solidFill>
                  <a:srgbClr val="002060"/>
                </a:solidFill>
              </a:rPr>
              <a:t>Eficiencia</a:t>
            </a:r>
          </a:p>
          <a:p>
            <a:pPr lvl="2"/>
            <a:r>
              <a:rPr lang="es-PE" sz="2200" dirty="0" smtClean="0">
                <a:solidFill>
                  <a:srgbClr val="002060"/>
                </a:solidFill>
              </a:rPr>
              <a:t>Relación gasto, tiempo, recursos invertidos en las tareas.</a:t>
            </a:r>
          </a:p>
          <a:p>
            <a:r>
              <a:rPr lang="es-PE" dirty="0" smtClean="0">
                <a:solidFill>
                  <a:srgbClr val="002060"/>
                </a:solidFill>
              </a:rPr>
              <a:t>Gestión</a:t>
            </a:r>
          </a:p>
          <a:p>
            <a:pPr lvl="2"/>
            <a:r>
              <a:rPr lang="es-PE" sz="2200" dirty="0" smtClean="0">
                <a:solidFill>
                  <a:srgbClr val="002060"/>
                </a:solidFill>
              </a:rPr>
              <a:t>se avanza o no en las acciones planificadas.</a:t>
            </a:r>
          </a:p>
          <a:p>
            <a:pPr lvl="2"/>
            <a:endParaRPr lang="es-PE" sz="2200" dirty="0" smtClean="0">
              <a:solidFill>
                <a:srgbClr val="002060"/>
              </a:solidFill>
            </a:endParaRPr>
          </a:p>
          <a:p>
            <a:pPr lvl="2"/>
            <a:endParaRPr lang="es-PE" sz="2200" dirty="0" smtClean="0">
              <a:solidFill>
                <a:srgbClr val="002060"/>
              </a:solidFill>
            </a:endParaRPr>
          </a:p>
          <a:p>
            <a:pPr lvl="2"/>
            <a:endParaRPr lang="es-PE" sz="2200" dirty="0" smtClean="0">
              <a:solidFill>
                <a:srgbClr val="002060"/>
              </a:solidFill>
            </a:endParaRPr>
          </a:p>
          <a:p>
            <a:pPr lvl="2"/>
            <a:endParaRPr lang="en-US" sz="2200" dirty="0" smtClean="0">
              <a:solidFill>
                <a:srgbClr val="002060"/>
              </a:solidFill>
            </a:endParaRPr>
          </a:p>
          <a:p>
            <a:pPr lvl="2"/>
            <a:endParaRPr lang="es-PE" sz="2200"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14</a:t>
            </a:fld>
            <a:endParaRPr lang="en-US"/>
          </a:p>
        </p:txBody>
      </p:sp>
    </p:spTree>
    <p:extLst>
      <p:ext uri="{BB962C8B-B14F-4D97-AF65-F5344CB8AC3E}">
        <p14:creationId xmlns:p14="http://schemas.microsoft.com/office/powerpoint/2010/main" val="3907306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Características de los Indicadores</a:t>
            </a:r>
            <a:endParaRPr lang="es-PE" dirty="0"/>
          </a:p>
        </p:txBody>
      </p:sp>
      <p:sp>
        <p:nvSpPr>
          <p:cNvPr id="3" name="2 Marcador de contenido"/>
          <p:cNvSpPr>
            <a:spLocks noGrp="1"/>
          </p:cNvSpPr>
          <p:nvPr>
            <p:ph idx="1"/>
          </p:nvPr>
        </p:nvSpPr>
        <p:spPr/>
        <p:txBody>
          <a:bodyPr>
            <a:normAutofit lnSpcReduction="10000"/>
          </a:bodyPr>
          <a:lstStyle/>
          <a:p>
            <a:r>
              <a:rPr lang="es-PE" dirty="0" smtClean="0">
                <a:solidFill>
                  <a:srgbClr val="002060"/>
                </a:solidFill>
              </a:rPr>
              <a:t>Estar inscritos en un marco conceptual. En este caso, la </a:t>
            </a:r>
            <a:r>
              <a:rPr lang="es-PE" dirty="0" err="1" smtClean="0">
                <a:solidFill>
                  <a:srgbClr val="002060"/>
                </a:solidFill>
              </a:rPr>
              <a:t>CDPD</a:t>
            </a:r>
            <a:r>
              <a:rPr lang="es-PE" dirty="0" smtClean="0">
                <a:solidFill>
                  <a:srgbClr val="002060"/>
                </a:solidFill>
              </a:rPr>
              <a:t>.</a:t>
            </a:r>
          </a:p>
          <a:p>
            <a:r>
              <a:rPr lang="es-PE" dirty="0" smtClean="0">
                <a:solidFill>
                  <a:srgbClr val="002060"/>
                </a:solidFill>
              </a:rPr>
              <a:t>Ser específicos. Directamente vinculados a los resultados esperados.</a:t>
            </a:r>
          </a:p>
          <a:p>
            <a:pPr lvl="0"/>
            <a:r>
              <a:rPr lang="es-ES" dirty="0">
                <a:solidFill>
                  <a:srgbClr val="002060"/>
                </a:solidFill>
              </a:rPr>
              <a:t>S</a:t>
            </a:r>
            <a:r>
              <a:rPr lang="es-ES" dirty="0" smtClean="0">
                <a:solidFill>
                  <a:srgbClr val="002060"/>
                </a:solidFill>
              </a:rPr>
              <a:t>er </a:t>
            </a:r>
            <a:r>
              <a:rPr lang="es-ES" dirty="0">
                <a:solidFill>
                  <a:srgbClr val="002060"/>
                </a:solidFill>
              </a:rPr>
              <a:t>explícitos. </a:t>
            </a:r>
            <a:r>
              <a:rPr lang="es-ES" dirty="0" smtClean="0">
                <a:solidFill>
                  <a:srgbClr val="002060"/>
                </a:solidFill>
              </a:rPr>
              <a:t>Hablar </a:t>
            </a:r>
            <a:r>
              <a:rPr lang="es-ES" dirty="0">
                <a:solidFill>
                  <a:srgbClr val="002060"/>
                </a:solidFill>
              </a:rPr>
              <a:t>en general de personas con discapacidad sin especificar sexo, edad, ubicación de residencia, tipo de discapacidad, no contribuye a saber si las políticas están siendo efectivas o no</a:t>
            </a:r>
            <a:r>
              <a:rPr lang="es-ES" dirty="0" smtClean="0">
                <a:solidFill>
                  <a:srgbClr val="002060"/>
                </a:solidFill>
              </a:rPr>
              <a:t>.</a:t>
            </a:r>
          </a:p>
          <a:p>
            <a:pPr lvl="0"/>
            <a:r>
              <a:rPr lang="es-ES" dirty="0">
                <a:solidFill>
                  <a:srgbClr val="002060"/>
                </a:solidFill>
              </a:rPr>
              <a:t>Estar disponibles para varios años para observar la evolución de las acciones en el tiempo y por sectores. Esto permite la comparación de los </a:t>
            </a:r>
            <a:r>
              <a:rPr lang="es-ES" dirty="0" smtClean="0">
                <a:solidFill>
                  <a:srgbClr val="002060"/>
                </a:solidFill>
              </a:rPr>
              <a:t>avances.</a:t>
            </a:r>
          </a:p>
          <a:p>
            <a:pPr lvl="0"/>
            <a:r>
              <a:rPr lang="es-ES" dirty="0">
                <a:solidFill>
                  <a:srgbClr val="002060"/>
                </a:solidFill>
              </a:rPr>
              <a:t>Ser  factibles, en términos de que su medición tenga un costo razonable.</a:t>
            </a:r>
            <a:endParaRPr lang="es-PE" dirty="0">
              <a:solidFill>
                <a:srgbClr val="002060"/>
              </a:solidFill>
            </a:endParaRPr>
          </a:p>
          <a:p>
            <a:pPr lvl="0"/>
            <a:r>
              <a:rPr lang="es-ES" dirty="0">
                <a:solidFill>
                  <a:srgbClr val="002060"/>
                </a:solidFill>
              </a:rPr>
              <a:t>Ser sensibles, es decir, ser capaces de registrar cambios en el estado del objeto de estudio.</a:t>
            </a:r>
            <a:endParaRPr lang="es-PE" dirty="0">
              <a:solidFill>
                <a:srgbClr val="002060"/>
              </a:solidFill>
            </a:endParaRPr>
          </a:p>
          <a:p>
            <a:pPr lvl="0"/>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15</a:t>
            </a:fld>
            <a:endParaRPr lang="en-US"/>
          </a:p>
        </p:txBody>
      </p:sp>
    </p:spTree>
    <p:extLst>
      <p:ext uri="{BB962C8B-B14F-4D97-AF65-F5344CB8AC3E}">
        <p14:creationId xmlns:p14="http://schemas.microsoft.com/office/powerpoint/2010/main" val="191504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Características de los Indicadores</a:t>
            </a:r>
          </a:p>
        </p:txBody>
      </p:sp>
      <p:sp>
        <p:nvSpPr>
          <p:cNvPr id="3" name="2 Marcador de contenido"/>
          <p:cNvSpPr>
            <a:spLocks noGrp="1"/>
          </p:cNvSpPr>
          <p:nvPr>
            <p:ph idx="1"/>
          </p:nvPr>
        </p:nvSpPr>
        <p:spPr>
          <a:xfrm>
            <a:off x="457200" y="2057400"/>
            <a:ext cx="7620000" cy="4343400"/>
          </a:xfrm>
        </p:spPr>
        <p:txBody>
          <a:bodyPr/>
          <a:lstStyle/>
          <a:p>
            <a:pPr lvl="0"/>
            <a:r>
              <a:rPr lang="es-ES" dirty="0">
                <a:solidFill>
                  <a:srgbClr val="002060"/>
                </a:solidFill>
              </a:rPr>
              <a:t>Ser claros y de fácil comprensión, que no generen dudas acerca de su significado.</a:t>
            </a:r>
            <a:endParaRPr lang="es-PE" dirty="0">
              <a:solidFill>
                <a:srgbClr val="002060"/>
              </a:solidFill>
            </a:endParaRPr>
          </a:p>
          <a:p>
            <a:pPr lvl="0"/>
            <a:r>
              <a:rPr lang="es-ES" dirty="0">
                <a:solidFill>
                  <a:srgbClr val="002060"/>
                </a:solidFill>
              </a:rPr>
              <a:t>Ser confiables, consistentes y comparables, sin que su resultado se vea afectado por quién hace la medición, qué herramientas utiliza o en qué año se lleva a cabo.</a:t>
            </a:r>
            <a:endParaRPr lang="es-PE" dirty="0">
              <a:solidFill>
                <a:srgbClr val="002060"/>
              </a:solidFill>
            </a:endParaRPr>
          </a:p>
          <a:p>
            <a:pPr marL="114300" indent="0">
              <a:buNone/>
            </a:pPr>
            <a:endParaRPr lang="es-PE"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16</a:t>
            </a:fld>
            <a:endParaRPr lang="en-US"/>
          </a:p>
        </p:txBody>
      </p:sp>
    </p:spTree>
    <p:extLst>
      <p:ext uri="{BB962C8B-B14F-4D97-AF65-F5344CB8AC3E}">
        <p14:creationId xmlns:p14="http://schemas.microsoft.com/office/powerpoint/2010/main" val="111629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Indicadores</a:t>
            </a:r>
            <a:r>
              <a:rPr lang="en-US" dirty="0" smtClean="0"/>
              <a:t> </a:t>
            </a:r>
            <a:r>
              <a:rPr lang="en-US" dirty="0" err="1" smtClean="0"/>
              <a:t>para</a:t>
            </a:r>
            <a:r>
              <a:rPr lang="en-US" dirty="0" smtClean="0"/>
              <a:t> </a:t>
            </a:r>
            <a:r>
              <a:rPr lang="en-US" dirty="0" err="1" smtClean="0"/>
              <a:t>trabajar</a:t>
            </a:r>
            <a:r>
              <a:rPr lang="en-US" dirty="0" smtClean="0"/>
              <a:t> con un </a:t>
            </a:r>
            <a:r>
              <a:rPr lang="en-US" dirty="0" err="1" smtClean="0"/>
              <a:t>enfoque</a:t>
            </a:r>
            <a:r>
              <a:rPr lang="en-US" dirty="0" smtClean="0"/>
              <a:t> de </a:t>
            </a:r>
            <a:r>
              <a:rPr lang="en-US" dirty="0" err="1" smtClean="0"/>
              <a:t>derechos</a:t>
            </a:r>
            <a:endParaRPr lang="es-PE" dirty="0"/>
          </a:p>
        </p:txBody>
      </p:sp>
      <p:sp>
        <p:nvSpPr>
          <p:cNvPr id="3" name="2 Marcador de contenido"/>
          <p:cNvSpPr>
            <a:spLocks noGrp="1"/>
          </p:cNvSpPr>
          <p:nvPr>
            <p:ph idx="1"/>
          </p:nvPr>
        </p:nvSpPr>
        <p:spPr/>
        <p:txBody>
          <a:bodyPr>
            <a:normAutofit lnSpcReduction="10000"/>
          </a:bodyPr>
          <a:lstStyle/>
          <a:p>
            <a:pPr lvl="0"/>
            <a:r>
              <a:rPr lang="es-ES" sz="2400" b="1" dirty="0">
                <a:solidFill>
                  <a:srgbClr val="002060"/>
                </a:solidFill>
              </a:rPr>
              <a:t>obligaciones multidimensionales</a:t>
            </a:r>
            <a:r>
              <a:rPr lang="es-ES" sz="2400" dirty="0">
                <a:solidFill>
                  <a:srgbClr val="002060"/>
                </a:solidFill>
              </a:rPr>
              <a:t> de respeto, protección y satisfacción de derechos: </a:t>
            </a:r>
            <a:endParaRPr lang="es-PE" sz="1600" dirty="0">
              <a:solidFill>
                <a:srgbClr val="002060"/>
              </a:solidFill>
            </a:endParaRPr>
          </a:p>
          <a:p>
            <a:pPr lvl="1"/>
            <a:r>
              <a:rPr lang="es-ES" dirty="0">
                <a:solidFill>
                  <a:srgbClr val="002060"/>
                </a:solidFill>
              </a:rPr>
              <a:t>respetar, conlleva la obligación de prohibir toda medida que se oponga al logro del resultado esperado. Por ejemplo, eliminando la exclusión por “condiciones pre-existentes” para la atención en los servicios de salud; </a:t>
            </a:r>
            <a:endParaRPr lang="es-PE" sz="1400" dirty="0">
              <a:solidFill>
                <a:srgbClr val="002060"/>
              </a:solidFill>
            </a:endParaRPr>
          </a:p>
          <a:p>
            <a:pPr lvl="1"/>
            <a:r>
              <a:rPr lang="es-ES" dirty="0">
                <a:solidFill>
                  <a:srgbClr val="002060"/>
                </a:solidFill>
              </a:rPr>
              <a:t>proteger, significa prevenir que terceros interfieran con el disfrute del derecho. Por ejemplo, para garantizar la entrega de medicinas sin aducir que solamente se tienen “para los que valen la pena”; </a:t>
            </a:r>
            <a:endParaRPr lang="es-PE" sz="1400" dirty="0">
              <a:solidFill>
                <a:srgbClr val="002060"/>
              </a:solidFill>
            </a:endParaRPr>
          </a:p>
          <a:p>
            <a:pPr lvl="1"/>
            <a:r>
              <a:rPr lang="es-ES" dirty="0">
                <a:solidFill>
                  <a:srgbClr val="002060"/>
                </a:solidFill>
              </a:rPr>
              <a:t>satisfacer, lo que requiere tomar medidas para reconocer el derecho progresivo. Para que esto no sea una “mecida”, deben tomar en cuenta las obligaciones del estado de facilitar, proveer y promover acciones concretas dirigidas a satisfacer el derecho. Por ejemplo, asegurando servicios de habilitación, rehabilitación, entrega de ayudas biomecánicas.</a:t>
            </a:r>
            <a:endParaRPr lang="es-PE" sz="1400" dirty="0">
              <a:solidFill>
                <a:srgbClr val="002060"/>
              </a:solidFill>
            </a:endParaRPr>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17</a:t>
            </a:fld>
            <a:endParaRPr lang="en-US"/>
          </a:p>
        </p:txBody>
      </p:sp>
    </p:spTree>
    <p:extLst>
      <p:ext uri="{BB962C8B-B14F-4D97-AF65-F5344CB8AC3E}">
        <p14:creationId xmlns:p14="http://schemas.microsoft.com/office/powerpoint/2010/main" val="55112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lvl="0"/>
            <a:r>
              <a:rPr lang="es-ES" b="1" dirty="0">
                <a:solidFill>
                  <a:srgbClr val="002060"/>
                </a:solidFill>
              </a:rPr>
              <a:t>La no discriminación.</a:t>
            </a:r>
            <a:r>
              <a:rPr lang="es-ES" dirty="0">
                <a:solidFill>
                  <a:srgbClr val="002060"/>
                </a:solidFill>
              </a:rPr>
              <a:t> Este principio se aplica  de manera inmediata e incluye tanto políticas como programas. La no discriminación y la lucha contra el estigma, no están sujetas al criterio de realización progresiva.</a:t>
            </a:r>
            <a:endParaRPr lang="es-PE" dirty="0">
              <a:solidFill>
                <a:srgbClr val="002060"/>
              </a:solidFill>
            </a:endParaRPr>
          </a:p>
          <a:p>
            <a:pPr lvl="0"/>
            <a:r>
              <a:rPr lang="es-ES" b="1" dirty="0">
                <a:solidFill>
                  <a:srgbClr val="002060"/>
                </a:solidFill>
              </a:rPr>
              <a:t>La equidad</a:t>
            </a:r>
            <a:r>
              <a:rPr lang="es-ES" dirty="0">
                <a:solidFill>
                  <a:srgbClr val="002060"/>
                </a:solidFill>
              </a:rPr>
              <a:t>. Tomando en cuenta no solo la discapacidad, sino elementos como edad, género, sexo, lugar de residencia, nivel de educación, entre otros.</a:t>
            </a:r>
            <a:endParaRPr lang="es-PE" dirty="0">
              <a:solidFill>
                <a:srgbClr val="002060"/>
              </a:solidFill>
            </a:endParaRPr>
          </a:p>
          <a:p>
            <a:pPr lvl="0"/>
            <a:r>
              <a:rPr lang="es-ES" b="1" dirty="0">
                <a:solidFill>
                  <a:srgbClr val="002060"/>
                </a:solidFill>
              </a:rPr>
              <a:t>Progreso adecuado</a:t>
            </a:r>
            <a:r>
              <a:rPr lang="es-ES" dirty="0">
                <a:solidFill>
                  <a:srgbClr val="002060"/>
                </a:solidFill>
              </a:rPr>
              <a:t>, lo que obliga a los Estados partes a adoptar medidas concretas y deliberadas dirigidas a satisfacer los derechos de las </a:t>
            </a:r>
            <a:r>
              <a:rPr lang="es-ES" dirty="0" err="1">
                <a:solidFill>
                  <a:srgbClr val="002060"/>
                </a:solidFill>
              </a:rPr>
              <a:t>pcd</a:t>
            </a:r>
            <a:r>
              <a:rPr lang="es-ES" dirty="0">
                <a:solidFill>
                  <a:srgbClr val="002060"/>
                </a:solidFill>
              </a:rPr>
              <a:t> y a no retroceder respecto de un derecho alcanzado.</a:t>
            </a:r>
            <a:endParaRPr lang="es-PE" dirty="0">
              <a:solidFill>
                <a:srgbClr val="002060"/>
              </a:solidFill>
            </a:endParaRPr>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18</a:t>
            </a:fld>
            <a:endParaRPr lang="en-US"/>
          </a:p>
        </p:txBody>
      </p:sp>
    </p:spTree>
    <p:extLst>
      <p:ext uri="{BB962C8B-B14F-4D97-AF65-F5344CB8AC3E}">
        <p14:creationId xmlns:p14="http://schemas.microsoft.com/office/powerpoint/2010/main" val="368324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normAutofit/>
          </a:bodyPr>
          <a:lstStyle/>
          <a:p>
            <a:pPr lvl="0"/>
            <a:r>
              <a:rPr lang="es-ES" b="1" dirty="0">
                <a:solidFill>
                  <a:srgbClr val="002060"/>
                </a:solidFill>
              </a:rPr>
              <a:t>La existencia de recursos efectivos</a:t>
            </a:r>
            <a:r>
              <a:rPr lang="es-ES" dirty="0">
                <a:solidFill>
                  <a:srgbClr val="002060"/>
                </a:solidFill>
              </a:rPr>
              <a:t> (presupuesto asignado) y de un sistema de rendición de cuentas. Eso significa que el ejercicio de derechos requiere la promulgación de normas y de un sistema judicial que responda  a las demandas planteadas por quienes ven sus derechos violentados.</a:t>
            </a:r>
            <a:endParaRPr lang="es-PE" dirty="0">
              <a:solidFill>
                <a:srgbClr val="002060"/>
              </a:solidFill>
            </a:endParaRPr>
          </a:p>
          <a:p>
            <a:r>
              <a:rPr lang="es-ES" b="1" dirty="0">
                <a:solidFill>
                  <a:srgbClr val="002060"/>
                </a:solidFill>
              </a:rPr>
              <a:t>La participación social en la toma de decisiones</a:t>
            </a:r>
            <a:r>
              <a:rPr lang="es-ES" dirty="0">
                <a:solidFill>
                  <a:srgbClr val="002060"/>
                </a:solidFill>
              </a:rPr>
              <a:t>. </a:t>
            </a:r>
            <a:r>
              <a:rPr lang="es-ES" dirty="0" smtClean="0">
                <a:solidFill>
                  <a:srgbClr val="002060"/>
                </a:solidFill>
              </a:rPr>
              <a:t>La </a:t>
            </a:r>
            <a:r>
              <a:rPr lang="es-ES" dirty="0" err="1">
                <a:solidFill>
                  <a:srgbClr val="002060"/>
                </a:solidFill>
              </a:rPr>
              <a:t>CDPD</a:t>
            </a:r>
            <a:r>
              <a:rPr lang="es-ES" dirty="0">
                <a:solidFill>
                  <a:srgbClr val="002060"/>
                </a:solidFill>
              </a:rPr>
              <a:t>, en su artículo 33 sobre la aplicación y seguimiento nacionales, señala que las </a:t>
            </a:r>
            <a:r>
              <a:rPr lang="es-ES" dirty="0" err="1">
                <a:solidFill>
                  <a:srgbClr val="002060"/>
                </a:solidFill>
              </a:rPr>
              <a:t>pcd</a:t>
            </a:r>
            <a:r>
              <a:rPr lang="es-ES" dirty="0">
                <a:solidFill>
                  <a:srgbClr val="002060"/>
                </a:solidFill>
              </a:rPr>
              <a:t> y las organizaciones que los representen, participarán plenamente en todos los niveles del proceso de seguimiento de la </a:t>
            </a:r>
            <a:r>
              <a:rPr lang="es-ES" dirty="0" smtClean="0">
                <a:solidFill>
                  <a:srgbClr val="002060"/>
                </a:solidFill>
              </a:rPr>
              <a:t>Convención.</a:t>
            </a:r>
            <a:endParaRPr lang="es-PE"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19</a:t>
            </a:fld>
            <a:endParaRPr lang="en-US"/>
          </a:p>
        </p:txBody>
      </p:sp>
    </p:spTree>
    <p:extLst>
      <p:ext uri="{BB962C8B-B14F-4D97-AF65-F5344CB8AC3E}">
        <p14:creationId xmlns:p14="http://schemas.microsoft.com/office/powerpoint/2010/main" val="153615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dirty="0">
                <a:solidFill>
                  <a:schemeClr val="tx1"/>
                </a:solidFill>
                <a:latin typeface="Tahoma" pitchFamily="34" charset="0"/>
                <a:ea typeface="Times New Roman" pitchFamily="18" charset="0"/>
                <a:cs typeface="Calibri" pitchFamily="34" charset="0"/>
              </a:rPr>
              <a:t>Fuente: </a:t>
            </a:r>
            <a:r>
              <a:rPr lang="es-ES" sz="2000" dirty="0" err="1">
                <a:solidFill>
                  <a:schemeClr val="tx1"/>
                </a:solidFill>
                <a:latin typeface="Tahoma" pitchFamily="34" charset="0"/>
                <a:ea typeface="Times New Roman" pitchFamily="18" charset="0"/>
                <a:cs typeface="Calibri" pitchFamily="34" charset="0"/>
              </a:rPr>
              <a:t>INEI</a:t>
            </a:r>
            <a:r>
              <a:rPr lang="es-ES" sz="2000" dirty="0">
                <a:solidFill>
                  <a:schemeClr val="tx1"/>
                </a:solidFill>
                <a:latin typeface="Tahoma" pitchFamily="34" charset="0"/>
                <a:ea typeface="Times New Roman" pitchFamily="18" charset="0"/>
                <a:cs typeface="Calibri" pitchFamily="34" charset="0"/>
              </a:rPr>
              <a:t>, Resultados de la Encuesta Nacional Continua - </a:t>
            </a:r>
            <a:r>
              <a:rPr lang="es-ES" sz="2000" dirty="0" err="1">
                <a:solidFill>
                  <a:schemeClr val="tx1"/>
                </a:solidFill>
                <a:latin typeface="Tahoma" pitchFamily="34" charset="0"/>
                <a:ea typeface="Times New Roman" pitchFamily="18" charset="0"/>
                <a:cs typeface="Calibri" pitchFamily="34" charset="0"/>
              </a:rPr>
              <a:t>ENCO</a:t>
            </a:r>
            <a:r>
              <a:rPr lang="es-ES" sz="2000" dirty="0">
                <a:solidFill>
                  <a:schemeClr val="tx1"/>
                </a:solidFill>
                <a:latin typeface="Tahoma" pitchFamily="34" charset="0"/>
                <a:ea typeface="Times New Roman" pitchFamily="18" charset="0"/>
                <a:cs typeface="Calibri" pitchFamily="34" charset="0"/>
              </a:rPr>
              <a:t> 2006. </a:t>
            </a:r>
            <a:endParaRPr lang="es-PE" sz="2000"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467599"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978728" y="90100"/>
            <a:ext cx="1186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Calibri" pitchFamily="34" charset="0"/>
              </a:rPr>
              <a:t>	</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Calibri"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786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Servicios de Educación </a:t>
            </a:r>
            <a:r>
              <a:rPr lang="en-US" dirty="0" err="1" smtClean="0"/>
              <a:t>deben</a:t>
            </a:r>
            <a:r>
              <a:rPr lang="en-US" dirty="0" smtClean="0"/>
              <a:t> </a:t>
            </a:r>
            <a:r>
              <a:rPr lang="en-US" dirty="0" err="1" smtClean="0"/>
              <a:t>ser</a:t>
            </a:r>
            <a:r>
              <a:rPr lang="en-US" dirty="0" smtClean="0"/>
              <a:t>:</a:t>
            </a:r>
            <a:endParaRPr lang="es-PE" dirty="0"/>
          </a:p>
        </p:txBody>
      </p:sp>
      <p:sp>
        <p:nvSpPr>
          <p:cNvPr id="3" name="2 Marcador de contenido"/>
          <p:cNvSpPr>
            <a:spLocks noGrp="1"/>
          </p:cNvSpPr>
          <p:nvPr>
            <p:ph idx="1"/>
          </p:nvPr>
        </p:nvSpPr>
        <p:spPr/>
        <p:txBody>
          <a:bodyPr>
            <a:normAutofit fontScale="92500"/>
          </a:bodyPr>
          <a:lstStyle/>
          <a:p>
            <a:pPr lvl="0"/>
            <a:r>
              <a:rPr lang="es-ES" sz="2400" b="1" dirty="0">
                <a:solidFill>
                  <a:srgbClr val="002060"/>
                </a:solidFill>
              </a:rPr>
              <a:t>accesibles,</a:t>
            </a:r>
            <a:r>
              <a:rPr lang="es-ES" sz="2400" dirty="0">
                <a:solidFill>
                  <a:srgbClr val="002060"/>
                </a:solidFill>
              </a:rPr>
              <a:t> que:  </a:t>
            </a:r>
            <a:endParaRPr lang="es-PE" sz="1600" dirty="0">
              <a:solidFill>
                <a:srgbClr val="002060"/>
              </a:solidFill>
            </a:endParaRPr>
          </a:p>
          <a:p>
            <a:pPr lvl="1"/>
            <a:r>
              <a:rPr lang="es-ES" dirty="0">
                <a:solidFill>
                  <a:srgbClr val="002060"/>
                </a:solidFill>
              </a:rPr>
              <a:t>no discriminen en la ley y en los hechos;</a:t>
            </a:r>
            <a:endParaRPr lang="es-PE" sz="1400" dirty="0">
              <a:solidFill>
                <a:srgbClr val="002060"/>
              </a:solidFill>
            </a:endParaRPr>
          </a:p>
          <a:p>
            <a:pPr lvl="1"/>
            <a:r>
              <a:rPr lang="es-ES" dirty="0">
                <a:solidFill>
                  <a:srgbClr val="002060"/>
                </a:solidFill>
              </a:rPr>
              <a:t>sean accesibles físicamente (permitan el ingreso, no estén a distancias que pongan en peligro la integridad de las personas); </a:t>
            </a:r>
            <a:endParaRPr lang="es-PE" sz="1400" dirty="0">
              <a:solidFill>
                <a:srgbClr val="002060"/>
              </a:solidFill>
            </a:endParaRPr>
          </a:p>
          <a:p>
            <a:pPr lvl="1"/>
            <a:r>
              <a:rPr lang="es-ES" dirty="0">
                <a:solidFill>
                  <a:srgbClr val="002060"/>
                </a:solidFill>
              </a:rPr>
              <a:t>sean accesibles económicamente y </a:t>
            </a:r>
            <a:endParaRPr lang="es-PE" sz="1400" dirty="0">
              <a:solidFill>
                <a:srgbClr val="002060"/>
              </a:solidFill>
            </a:endParaRPr>
          </a:p>
          <a:p>
            <a:pPr lvl="1"/>
            <a:r>
              <a:rPr lang="es-ES" dirty="0">
                <a:solidFill>
                  <a:srgbClr val="002060"/>
                </a:solidFill>
              </a:rPr>
              <a:t>brinden acceso a la información (por ejemplo mediante el uso de lenguaje de señas para las personas no oyentes, de material en braille, del uso de tecnologías de la información y la comunicación).</a:t>
            </a:r>
            <a:endParaRPr lang="es-PE" sz="1400" dirty="0">
              <a:solidFill>
                <a:srgbClr val="002060"/>
              </a:solidFill>
            </a:endParaRPr>
          </a:p>
          <a:p>
            <a:pPr lvl="0"/>
            <a:r>
              <a:rPr lang="es-ES" sz="2400" b="1" dirty="0">
                <a:solidFill>
                  <a:srgbClr val="002060"/>
                </a:solidFill>
              </a:rPr>
              <a:t>aceptables</a:t>
            </a:r>
            <a:r>
              <a:rPr lang="es-ES" sz="2400" dirty="0">
                <a:solidFill>
                  <a:srgbClr val="002060"/>
                </a:solidFill>
              </a:rPr>
              <a:t>,  que sean respetuosos de la confidencialidad, sean culturalmente apropiados y respondan a las particulares condiciones de las personas con discapacidad.</a:t>
            </a:r>
            <a:endParaRPr lang="es-PE" sz="1600" dirty="0">
              <a:solidFill>
                <a:srgbClr val="002060"/>
              </a:solidFill>
            </a:endParaRPr>
          </a:p>
          <a:p>
            <a:pPr lvl="0"/>
            <a:r>
              <a:rPr lang="es-ES" sz="2400" b="1" dirty="0">
                <a:solidFill>
                  <a:srgbClr val="002060"/>
                </a:solidFill>
              </a:rPr>
              <a:t>estén disponibles</a:t>
            </a:r>
            <a:r>
              <a:rPr lang="es-ES" sz="2400" dirty="0">
                <a:solidFill>
                  <a:srgbClr val="002060"/>
                </a:solidFill>
              </a:rPr>
              <a:t>, que existan.</a:t>
            </a:r>
            <a:endParaRPr lang="es-PE" sz="1600" dirty="0">
              <a:solidFill>
                <a:srgbClr val="002060"/>
              </a:solidFill>
            </a:endParaRPr>
          </a:p>
          <a:p>
            <a:pPr lvl="0"/>
            <a:r>
              <a:rPr lang="es-ES" sz="2400" b="1" dirty="0">
                <a:solidFill>
                  <a:srgbClr val="002060"/>
                </a:solidFill>
              </a:rPr>
              <a:t>sean de calidad.</a:t>
            </a:r>
            <a:endParaRPr lang="es-PE" sz="1600" dirty="0">
              <a:solidFill>
                <a:srgbClr val="002060"/>
              </a:solidFill>
            </a:endParaRPr>
          </a:p>
          <a:p>
            <a:endParaRPr lang="es-PE" sz="1600"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20</a:t>
            </a:fld>
            <a:endParaRPr lang="en-US"/>
          </a:p>
        </p:txBody>
      </p:sp>
    </p:spTree>
    <p:extLst>
      <p:ext uri="{BB962C8B-B14F-4D97-AF65-F5344CB8AC3E}">
        <p14:creationId xmlns:p14="http://schemas.microsoft.com/office/powerpoint/2010/main" val="375007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Cifras</a:t>
            </a:r>
            <a:r>
              <a:rPr lang="en-US" dirty="0" smtClean="0"/>
              <a:t> de la </a:t>
            </a:r>
            <a:r>
              <a:rPr lang="es-PE" dirty="0" smtClean="0"/>
              <a:t>Exclusión</a:t>
            </a:r>
            <a:endParaRPr lang="es-PE" dirty="0"/>
          </a:p>
        </p:txBody>
      </p:sp>
      <p:sp>
        <p:nvSpPr>
          <p:cNvPr id="3" name="2 Marcador de contenido"/>
          <p:cNvSpPr>
            <a:spLocks noGrp="1"/>
          </p:cNvSpPr>
          <p:nvPr>
            <p:ph idx="1"/>
          </p:nvPr>
        </p:nvSpPr>
        <p:spPr>
          <a:xfrm>
            <a:off x="457200" y="1295400"/>
            <a:ext cx="7620000" cy="5105400"/>
          </a:xfrm>
        </p:spPr>
        <p:txBody>
          <a:bodyPr>
            <a:normAutofit/>
          </a:bodyPr>
          <a:lstStyle/>
          <a:p>
            <a:pPr marL="114300" indent="0">
              <a:lnSpc>
                <a:spcPct val="80000"/>
              </a:lnSpc>
              <a:buNone/>
            </a:pPr>
            <a:endParaRPr lang="es-ES" dirty="0">
              <a:solidFill>
                <a:srgbClr val="002060"/>
              </a:solidFill>
            </a:endParaRPr>
          </a:p>
          <a:p>
            <a:pPr>
              <a:lnSpc>
                <a:spcPct val="80000"/>
              </a:lnSpc>
            </a:pPr>
            <a:r>
              <a:rPr lang="es-ES_tradnl" dirty="0" smtClean="0">
                <a:solidFill>
                  <a:srgbClr val="002060"/>
                </a:solidFill>
              </a:rPr>
              <a:t>86% </a:t>
            </a:r>
            <a:r>
              <a:rPr lang="es-ES_tradnl" dirty="0">
                <a:solidFill>
                  <a:srgbClr val="002060"/>
                </a:solidFill>
              </a:rPr>
              <a:t>de niños, niñas y jóvenes con discapacidad en edad escolar </a:t>
            </a:r>
            <a:r>
              <a:rPr lang="es-ES_tradnl" dirty="0" smtClean="0">
                <a:solidFill>
                  <a:srgbClr val="002060"/>
                </a:solidFill>
              </a:rPr>
              <a:t>se </a:t>
            </a:r>
            <a:r>
              <a:rPr lang="es-ES_tradnl" dirty="0">
                <a:solidFill>
                  <a:srgbClr val="002060"/>
                </a:solidFill>
              </a:rPr>
              <a:t>encontraría al margen del sistema educativo (Ministerio de </a:t>
            </a:r>
            <a:r>
              <a:rPr lang="es-ES_tradnl" dirty="0" err="1">
                <a:solidFill>
                  <a:srgbClr val="002060"/>
                </a:solidFill>
              </a:rPr>
              <a:t>Educaci</a:t>
            </a:r>
            <a:r>
              <a:rPr lang="es-PE" dirty="0" err="1">
                <a:solidFill>
                  <a:srgbClr val="002060"/>
                </a:solidFill>
              </a:rPr>
              <a:t>ó</a:t>
            </a:r>
            <a:r>
              <a:rPr lang="es-ES_tradnl" dirty="0">
                <a:solidFill>
                  <a:srgbClr val="002060"/>
                </a:solidFill>
              </a:rPr>
              <a:t>n e </a:t>
            </a:r>
            <a:r>
              <a:rPr lang="es-ES_tradnl" dirty="0" err="1">
                <a:solidFill>
                  <a:srgbClr val="002060"/>
                </a:solidFill>
              </a:rPr>
              <a:t>INEI</a:t>
            </a:r>
            <a:r>
              <a:rPr lang="es-ES_tradnl" dirty="0" smtClean="0">
                <a:solidFill>
                  <a:srgbClr val="002060"/>
                </a:solidFill>
              </a:rPr>
              <a:t>).</a:t>
            </a:r>
          </a:p>
          <a:p>
            <a:pPr marL="114300" indent="0">
              <a:lnSpc>
                <a:spcPct val="80000"/>
              </a:lnSpc>
              <a:buNone/>
            </a:pPr>
            <a:endParaRPr lang="es-ES_tradnl" dirty="0" smtClean="0">
              <a:solidFill>
                <a:srgbClr val="002060"/>
              </a:solidFill>
            </a:endParaRPr>
          </a:p>
          <a:p>
            <a:pPr>
              <a:lnSpc>
                <a:spcPct val="80000"/>
              </a:lnSpc>
            </a:pPr>
            <a:r>
              <a:rPr lang="es-ES_tradnl" dirty="0" smtClean="0">
                <a:solidFill>
                  <a:srgbClr val="002060"/>
                </a:solidFill>
              </a:rPr>
              <a:t>De 350,000 </a:t>
            </a:r>
            <a:r>
              <a:rPr lang="es-ES_tradnl" dirty="0" err="1" smtClean="0">
                <a:solidFill>
                  <a:srgbClr val="002060"/>
                </a:solidFill>
              </a:rPr>
              <a:t>niñ@s</a:t>
            </a:r>
            <a:r>
              <a:rPr lang="es-ES_tradnl" dirty="0" smtClean="0">
                <a:solidFill>
                  <a:srgbClr val="002060"/>
                </a:solidFill>
              </a:rPr>
              <a:t> con discapacidad en edad escolar, hoy solo 50,000 están matriculados en centros regulares y especiales. En 2003, había 29,317. </a:t>
            </a:r>
            <a:r>
              <a:rPr lang="es-ES_tradnl" dirty="0">
                <a:solidFill>
                  <a:srgbClr val="002060"/>
                </a:solidFill>
              </a:rPr>
              <a:t> </a:t>
            </a:r>
            <a:r>
              <a:rPr lang="es-ES_tradnl" dirty="0" smtClean="0">
                <a:solidFill>
                  <a:srgbClr val="002060"/>
                </a:solidFill>
              </a:rPr>
              <a:t>20,000 estudiantes más en 10 años. Cierto, 58% más…pero aun hay 300,000 afuera.</a:t>
            </a:r>
            <a:endParaRPr lang="es-ES_tradnl" dirty="0">
              <a:solidFill>
                <a:srgbClr val="002060"/>
              </a:solidFill>
            </a:endParaRPr>
          </a:p>
          <a:p>
            <a:pPr>
              <a:lnSpc>
                <a:spcPct val="80000"/>
              </a:lnSpc>
            </a:pPr>
            <a:endParaRPr lang="es-ES_tradnl" dirty="0">
              <a:solidFill>
                <a:srgbClr val="002060"/>
              </a:solidFill>
            </a:endParaRPr>
          </a:p>
          <a:p>
            <a:pPr>
              <a:lnSpc>
                <a:spcPct val="80000"/>
              </a:lnSpc>
            </a:pPr>
            <a:r>
              <a:rPr lang="es-ES_tradnl" dirty="0" smtClean="0">
                <a:solidFill>
                  <a:srgbClr val="002060"/>
                </a:solidFill>
              </a:rPr>
              <a:t>Existen 449 CEE, de un total de 64,455 colegios regulares entre públicos y privados.</a:t>
            </a:r>
            <a:r>
              <a:rPr lang="es-ES_tradnl" dirty="0">
                <a:solidFill>
                  <a:srgbClr val="002060"/>
                </a:solidFill>
              </a:rPr>
              <a:t> </a:t>
            </a:r>
            <a:r>
              <a:rPr lang="es-ES_tradnl" dirty="0" smtClean="0">
                <a:solidFill>
                  <a:srgbClr val="002060"/>
                </a:solidFill>
              </a:rPr>
              <a:t>Apenas </a:t>
            </a:r>
            <a:r>
              <a:rPr lang="es-ES_tradnl" dirty="0">
                <a:solidFill>
                  <a:srgbClr val="002060"/>
                </a:solidFill>
              </a:rPr>
              <a:t>0,7</a:t>
            </a:r>
            <a:r>
              <a:rPr lang="es-ES_tradnl" dirty="0" smtClean="0">
                <a:solidFill>
                  <a:srgbClr val="002060"/>
                </a:solidFill>
              </a:rPr>
              <a:t>%.</a:t>
            </a:r>
          </a:p>
          <a:p>
            <a:pPr marL="114300" indent="0">
              <a:lnSpc>
                <a:spcPct val="80000"/>
              </a:lnSpc>
              <a:buNone/>
            </a:pPr>
            <a:endParaRPr lang="es-ES_tradnl" dirty="0" smtClean="0">
              <a:solidFill>
                <a:srgbClr val="002060"/>
              </a:solidFill>
            </a:endParaRPr>
          </a:p>
          <a:p>
            <a:pPr>
              <a:lnSpc>
                <a:spcPct val="80000"/>
              </a:lnSpc>
            </a:pPr>
            <a:r>
              <a:rPr lang="es-ES_tradnl" dirty="0" smtClean="0">
                <a:solidFill>
                  <a:srgbClr val="002060"/>
                </a:solidFill>
              </a:rPr>
              <a:t>En Lima y Callao : 94 CEBES (21% del total)</a:t>
            </a:r>
          </a:p>
          <a:p>
            <a:pPr lvl="2">
              <a:lnSpc>
                <a:spcPct val="80000"/>
              </a:lnSpc>
            </a:pPr>
            <a:r>
              <a:rPr lang="es-ES_tradnl" dirty="0" smtClean="0">
                <a:solidFill>
                  <a:srgbClr val="002060"/>
                </a:solidFill>
              </a:rPr>
              <a:t>55 públicos (60% aprox.)</a:t>
            </a:r>
          </a:p>
          <a:p>
            <a:pPr lvl="2">
              <a:lnSpc>
                <a:spcPct val="80000"/>
              </a:lnSpc>
            </a:pPr>
            <a:r>
              <a:rPr lang="es-ES_tradnl" dirty="0" smtClean="0">
                <a:solidFill>
                  <a:srgbClr val="002060"/>
                </a:solidFill>
              </a:rPr>
              <a:t>39 privados (40% aprox.)</a:t>
            </a:r>
            <a:endParaRPr lang="es-PE"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21</a:t>
            </a:fld>
            <a:endParaRPr lang="en-US"/>
          </a:p>
        </p:txBody>
      </p:sp>
    </p:spTree>
    <p:extLst>
      <p:ext uri="{BB962C8B-B14F-4D97-AF65-F5344CB8AC3E}">
        <p14:creationId xmlns:p14="http://schemas.microsoft.com/office/powerpoint/2010/main" val="191120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Cifras</a:t>
            </a:r>
            <a:r>
              <a:rPr lang="en-US" dirty="0" smtClean="0"/>
              <a:t> de la exclusion</a:t>
            </a:r>
            <a:endParaRPr lang="es-PE" dirty="0"/>
          </a:p>
        </p:txBody>
      </p:sp>
      <p:sp>
        <p:nvSpPr>
          <p:cNvPr id="3" name="2 Marcador de contenido"/>
          <p:cNvSpPr>
            <a:spLocks noGrp="1"/>
          </p:cNvSpPr>
          <p:nvPr>
            <p:ph idx="1"/>
          </p:nvPr>
        </p:nvSpPr>
        <p:spPr/>
        <p:txBody>
          <a:bodyPr/>
          <a:lstStyle/>
          <a:p>
            <a:r>
              <a:rPr lang="es-ES_tradnl" dirty="0">
                <a:solidFill>
                  <a:srgbClr val="002060"/>
                </a:solidFill>
              </a:rPr>
              <a:t>Existen 59 </a:t>
            </a:r>
            <a:r>
              <a:rPr lang="es-ES_tradnl" dirty="0" err="1" smtClean="0">
                <a:solidFill>
                  <a:srgbClr val="002060"/>
                </a:solidFill>
              </a:rPr>
              <a:t>Prites</a:t>
            </a:r>
            <a:r>
              <a:rPr lang="es-ES_tradnl" dirty="0" smtClean="0">
                <a:solidFill>
                  <a:srgbClr val="002060"/>
                </a:solidFill>
              </a:rPr>
              <a:t> a nivel nacional.</a:t>
            </a:r>
          </a:p>
          <a:p>
            <a:r>
              <a:rPr lang="es-ES_tradnl" dirty="0" smtClean="0">
                <a:solidFill>
                  <a:srgbClr val="002060"/>
                </a:solidFill>
              </a:rPr>
              <a:t>13 </a:t>
            </a:r>
            <a:r>
              <a:rPr lang="es-ES_tradnl" dirty="0" err="1" smtClean="0">
                <a:solidFill>
                  <a:srgbClr val="002060"/>
                </a:solidFill>
              </a:rPr>
              <a:t>prites</a:t>
            </a:r>
            <a:r>
              <a:rPr lang="es-ES_tradnl" dirty="0" smtClean="0">
                <a:solidFill>
                  <a:srgbClr val="002060"/>
                </a:solidFill>
              </a:rPr>
              <a:t> en Lima  y 1 en El Callao.</a:t>
            </a:r>
          </a:p>
          <a:p>
            <a:endParaRPr lang="es-ES_tradnl" dirty="0">
              <a:solidFill>
                <a:srgbClr val="002060"/>
              </a:solidFill>
            </a:endParaRPr>
          </a:p>
          <a:p>
            <a:r>
              <a:rPr lang="es-ES_tradnl" dirty="0" smtClean="0">
                <a:solidFill>
                  <a:srgbClr val="002060"/>
                </a:solidFill>
              </a:rPr>
              <a:t>Atienden a 3,204 niños de 0 a 4 años.</a:t>
            </a:r>
          </a:p>
          <a:p>
            <a:endParaRPr lang="es-ES_tradnl" dirty="0">
              <a:solidFill>
                <a:srgbClr val="002060"/>
              </a:solidFill>
            </a:endParaRPr>
          </a:p>
          <a:p>
            <a:r>
              <a:rPr lang="es-ES_tradnl" dirty="0" smtClean="0">
                <a:solidFill>
                  <a:srgbClr val="002060"/>
                </a:solidFill>
              </a:rPr>
              <a:t>Solo hay 10 </a:t>
            </a:r>
            <a:r>
              <a:rPr lang="es-ES_tradnl" dirty="0" err="1" smtClean="0">
                <a:solidFill>
                  <a:srgbClr val="002060"/>
                </a:solidFill>
              </a:rPr>
              <a:t>CREBE</a:t>
            </a:r>
            <a:r>
              <a:rPr lang="es-ES_tradnl" dirty="0" smtClean="0">
                <a:solidFill>
                  <a:srgbClr val="002060"/>
                </a:solidFill>
              </a:rPr>
              <a:t>: centros de recursos de educación básica especial en todo el país.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22</a:t>
            </a:fld>
            <a:endParaRPr lang="en-US"/>
          </a:p>
        </p:txBody>
      </p:sp>
    </p:spTree>
    <p:extLst>
      <p:ext uri="{BB962C8B-B14F-4D97-AF65-F5344CB8AC3E}">
        <p14:creationId xmlns:p14="http://schemas.microsoft.com/office/powerpoint/2010/main" val="81633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endParaRPr lang="en-US" dirty="0" smtClean="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23</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16" y="1574799"/>
            <a:ext cx="8506516" cy="537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39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24</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381000"/>
            <a:ext cx="82296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9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25</a:t>
            </a:fld>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848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24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26</a:t>
            </a:fld>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848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7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27</a:t>
            </a:fld>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3057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81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POBLACIÓN </a:t>
            </a:r>
            <a:r>
              <a:rPr lang="es-ES" sz="2800" dirty="0"/>
              <a:t>CON ALGUNA DISCAPACIDAD, POR NIVEL DE EDUCACIÓN, SEGÚN TIPO DE DISCAPACIDAD, 2006</a:t>
            </a:r>
            <a:endParaRPr lang="es-PE"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201727007"/>
              </p:ext>
            </p:extLst>
          </p:nvPr>
        </p:nvGraphicFramePr>
        <p:xfrm>
          <a:off x="609602" y="1676399"/>
          <a:ext cx="7238998" cy="4800600"/>
        </p:xfrm>
        <a:graphic>
          <a:graphicData uri="http://schemas.openxmlformats.org/drawingml/2006/table">
            <a:tbl>
              <a:tblPr firstRow="1" firstCol="1" bandRow="1"/>
              <a:tblGrid>
                <a:gridCol w="2672648"/>
                <a:gridCol w="913270"/>
                <a:gridCol w="913270"/>
                <a:gridCol w="913270"/>
                <a:gridCol w="913270"/>
                <a:gridCol w="913270"/>
              </a:tblGrid>
              <a:tr h="1035619">
                <a:tc>
                  <a:txBody>
                    <a:bodyPr/>
                    <a:lstStyle/>
                    <a:p>
                      <a:pPr marL="254000" marR="0">
                        <a:lnSpc>
                          <a:spcPct val="115000"/>
                        </a:lnSpc>
                        <a:spcBef>
                          <a:spcPts val="0"/>
                        </a:spcBef>
                        <a:spcAft>
                          <a:spcPts val="0"/>
                        </a:spcAft>
                      </a:pPr>
                      <a:r>
                        <a:rPr lang="es-ES" sz="1200" b="1" dirty="0">
                          <a:solidFill>
                            <a:srgbClr val="000000"/>
                          </a:solidFill>
                          <a:effectLst/>
                          <a:latin typeface="Calibri"/>
                          <a:ea typeface="Times New Roman"/>
                          <a:cs typeface="Calibri"/>
                        </a:rPr>
                        <a:t>Nivel de educación </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b="1" dirty="0">
                          <a:solidFill>
                            <a:srgbClr val="000000"/>
                          </a:solidFill>
                          <a:effectLst/>
                          <a:latin typeface="Calibri"/>
                          <a:ea typeface="Times New Roman"/>
                          <a:cs typeface="Calibri"/>
                        </a:rPr>
                        <a:t>Total</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b="1" dirty="0">
                          <a:solidFill>
                            <a:srgbClr val="000000"/>
                          </a:solidFill>
                          <a:effectLst/>
                          <a:latin typeface="Calibri"/>
                          <a:ea typeface="Times New Roman"/>
                          <a:cs typeface="Calibri"/>
                        </a:rPr>
                        <a:t>Sin nivel 3/</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b="1" dirty="0">
                          <a:solidFill>
                            <a:srgbClr val="000000"/>
                          </a:solidFill>
                          <a:effectLst/>
                          <a:latin typeface="Calibri"/>
                          <a:ea typeface="Times New Roman"/>
                          <a:cs typeface="Calibri"/>
                        </a:rPr>
                        <a:t>Primaria </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b="1" dirty="0">
                          <a:solidFill>
                            <a:srgbClr val="000000"/>
                          </a:solidFill>
                          <a:effectLst/>
                          <a:latin typeface="Calibri"/>
                          <a:ea typeface="Times New Roman"/>
                          <a:cs typeface="Calibri"/>
                        </a:rPr>
                        <a:t>Secundaria</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b="1" dirty="0">
                          <a:solidFill>
                            <a:srgbClr val="000000"/>
                          </a:solidFill>
                          <a:effectLst/>
                          <a:latin typeface="Calibri"/>
                          <a:ea typeface="Times New Roman"/>
                          <a:cs typeface="Calibri"/>
                        </a:rPr>
                        <a:t>Superior</a:t>
                      </a:r>
                      <a:endParaRPr lang="es-PE" sz="1000" dirty="0">
                        <a:effectLst/>
                        <a:latin typeface="Tahoma"/>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Total</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21.2</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39.4</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28.1</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11.3</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Visual</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17.5</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38.9</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30.8</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12.8</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Motora 1/ </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27</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40.8</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22.9</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9.2</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Auditiva</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29.2</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41.1</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20.8</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9</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Mental 2/</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35</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41.6</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18.4</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5</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376498">
                <a:tc>
                  <a:txBody>
                    <a:bodyPr/>
                    <a:lstStyle/>
                    <a:p>
                      <a:pPr marL="254000" marR="0">
                        <a:lnSpc>
                          <a:spcPct val="115000"/>
                        </a:lnSpc>
                        <a:spcBef>
                          <a:spcPts val="0"/>
                        </a:spcBef>
                        <a:spcAft>
                          <a:spcPts val="0"/>
                        </a:spcAft>
                      </a:pPr>
                      <a:r>
                        <a:rPr lang="es-ES" sz="1200" b="1">
                          <a:solidFill>
                            <a:srgbClr val="000000"/>
                          </a:solidFill>
                          <a:effectLst/>
                          <a:latin typeface="Calibri"/>
                          <a:ea typeface="Times New Roman"/>
                          <a:cs typeface="Calibri"/>
                        </a:rPr>
                        <a:t>Del habla</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b="1">
                          <a:solidFill>
                            <a:srgbClr val="000000"/>
                          </a:solidFill>
                          <a:effectLst/>
                          <a:latin typeface="Calibri"/>
                          <a:ea typeface="Times New Roman"/>
                          <a:cs typeface="Calibri"/>
                        </a:rPr>
                        <a:t>46.8</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34.2</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15.1</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3.9</a:t>
                      </a:r>
                      <a:endParaRPr lang="es-PE" sz="10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376498">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De la comunicación</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100</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44.9</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34.2</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16.5</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200">
                          <a:solidFill>
                            <a:srgbClr val="000000"/>
                          </a:solidFill>
                          <a:effectLst/>
                          <a:latin typeface="Calibri"/>
                          <a:ea typeface="Times New Roman"/>
                          <a:cs typeface="Calibri"/>
                        </a:rPr>
                        <a:t>4.4</a:t>
                      </a:r>
                      <a:endParaRPr lang="es-PE" sz="10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129495">
                <a:tc>
                  <a:txBody>
                    <a:bodyPr/>
                    <a:lstStyle/>
                    <a:p>
                      <a:pPr marL="254000" marR="0">
                        <a:lnSpc>
                          <a:spcPct val="115000"/>
                        </a:lnSpc>
                        <a:spcBef>
                          <a:spcPts val="0"/>
                        </a:spcBef>
                        <a:spcAft>
                          <a:spcPts val="0"/>
                        </a:spcAft>
                      </a:pPr>
                      <a:r>
                        <a:rPr lang="es-ES" sz="1200" b="1">
                          <a:solidFill>
                            <a:srgbClr val="000000"/>
                          </a:solidFill>
                          <a:effectLst/>
                          <a:latin typeface="Calibri"/>
                          <a:ea typeface="Times New Roman"/>
                          <a:cs typeface="Calibri"/>
                        </a:rPr>
                        <a:t>Fuente: </a:t>
                      </a:r>
                      <a:r>
                        <a:rPr lang="es-ES" sz="1200">
                          <a:solidFill>
                            <a:srgbClr val="000000"/>
                          </a:solidFill>
                          <a:effectLst/>
                          <a:latin typeface="Calibri"/>
                          <a:ea typeface="Times New Roman"/>
                          <a:cs typeface="Calibri"/>
                        </a:rPr>
                        <a:t>INEI- Encuesta Nacional Continua - ENCO 2006</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nSpc>
                          <a:spcPct val="115000"/>
                        </a:lnSpc>
                        <a:spcBef>
                          <a:spcPts val="0"/>
                        </a:spcBef>
                        <a:spcAft>
                          <a:spcPts val="0"/>
                        </a:spcAft>
                      </a:pPr>
                      <a:r>
                        <a:rPr lang="es-ES" sz="1200">
                          <a:solidFill>
                            <a:srgbClr val="000000"/>
                          </a:solidFill>
                          <a:effectLst/>
                          <a:latin typeface="Calibri"/>
                          <a:ea typeface="Times New Roman"/>
                          <a:cs typeface="Calibri"/>
                        </a:rPr>
                        <a:t> </a:t>
                      </a:r>
                      <a:endParaRPr lang="es-PE" sz="10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nSpc>
                          <a:spcPct val="115000"/>
                        </a:lnSpc>
                        <a:spcBef>
                          <a:spcPts val="0"/>
                        </a:spcBef>
                        <a:spcAft>
                          <a:spcPts val="0"/>
                        </a:spcAft>
                      </a:pPr>
                      <a:r>
                        <a:rPr lang="es-ES" sz="1200" dirty="0">
                          <a:solidFill>
                            <a:srgbClr val="000000"/>
                          </a:solidFill>
                          <a:effectLst/>
                          <a:latin typeface="Calibri"/>
                          <a:ea typeface="Times New Roman"/>
                          <a:cs typeface="Calibri"/>
                        </a:rPr>
                        <a:t> </a:t>
                      </a:r>
                      <a:endParaRPr lang="es-PE" sz="1000" dirty="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4" name="3 Marcador de número de diapositiva"/>
          <p:cNvSpPr>
            <a:spLocks noGrp="1"/>
          </p:cNvSpPr>
          <p:nvPr>
            <p:ph type="sldNum" sz="quarter" idx="12"/>
          </p:nvPr>
        </p:nvSpPr>
        <p:spPr/>
        <p:txBody>
          <a:bodyPr/>
          <a:lstStyle/>
          <a:p>
            <a:fld id="{F38DF745-7D3F-47F4-83A3-874385CFAA69}" type="slidenum">
              <a:rPr lang="en-US" smtClean="0"/>
              <a:pPr/>
              <a:t>28</a:t>
            </a:fld>
            <a:endParaRPr lang="en-US"/>
          </a:p>
        </p:txBody>
      </p:sp>
    </p:spTree>
    <p:extLst>
      <p:ext uri="{BB962C8B-B14F-4D97-AF65-F5344CB8AC3E}">
        <p14:creationId xmlns:p14="http://schemas.microsoft.com/office/powerpoint/2010/main" val="322319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magen" descr="GRAF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571500"/>
            <a:ext cx="7323137"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285875" y="500063"/>
            <a:ext cx="635793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196" name="5 CuadroTexto"/>
          <p:cNvSpPr txBox="1">
            <a:spLocks noChangeArrowheads="1"/>
          </p:cNvSpPr>
          <p:nvPr/>
        </p:nvSpPr>
        <p:spPr bwMode="auto">
          <a:xfrm>
            <a:off x="1357313" y="785813"/>
            <a:ext cx="641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a:solidFill>
                  <a:schemeClr val="accent1"/>
                </a:solidFill>
                <a:latin typeface="Times New Roman" pitchFamily="18" charset="0"/>
              </a:rPr>
              <a:t>INCREMENTO  DE COBERTURA ALUMNOS INCLUIDOS</a:t>
            </a:r>
          </a:p>
        </p:txBody>
      </p:sp>
    </p:spTree>
    <p:extLst>
      <p:ext uri="{BB962C8B-B14F-4D97-AF65-F5344CB8AC3E}">
        <p14:creationId xmlns:p14="http://schemas.microsoft.com/office/powerpoint/2010/main" val="378281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04999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11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524000"/>
            <a:ext cx="62865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2 CuadroTexto"/>
          <p:cNvSpPr txBox="1">
            <a:spLocks noChangeArrowheads="1"/>
          </p:cNvSpPr>
          <p:nvPr/>
        </p:nvSpPr>
        <p:spPr bwMode="auto">
          <a:xfrm>
            <a:off x="1071563" y="785813"/>
            <a:ext cx="726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b="1">
                <a:solidFill>
                  <a:schemeClr val="accent1"/>
                </a:solidFill>
                <a:latin typeface="Times New Roman" pitchFamily="18" charset="0"/>
              </a:rPr>
              <a:t>INCREMENTO  DE COBERTURA ESCUELAS INCLUSIVAS</a:t>
            </a:r>
          </a:p>
        </p:txBody>
      </p:sp>
    </p:spTree>
    <p:extLst>
      <p:ext uri="{BB962C8B-B14F-4D97-AF65-F5344CB8AC3E}">
        <p14:creationId xmlns:p14="http://schemas.microsoft.com/office/powerpoint/2010/main" val="141209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marL="114300" indent="0">
              <a:buNone/>
            </a:pPr>
            <a:endParaRPr lang="es-ES" dirty="0" smtClean="0">
              <a:solidFill>
                <a:srgbClr val="002060"/>
              </a:solidFill>
            </a:endParaRPr>
          </a:p>
          <a:p>
            <a:pPr marL="114300" indent="0">
              <a:buNone/>
            </a:pPr>
            <a:r>
              <a:rPr lang="es-ES" dirty="0" smtClean="0">
                <a:solidFill>
                  <a:srgbClr val="002060"/>
                </a:solidFill>
              </a:rPr>
              <a:t>De </a:t>
            </a:r>
            <a:r>
              <a:rPr lang="es-ES" dirty="0">
                <a:solidFill>
                  <a:srgbClr val="002060"/>
                </a:solidFill>
              </a:rPr>
              <a:t>acuerdo a la encuesta del </a:t>
            </a:r>
            <a:r>
              <a:rPr lang="es-ES" dirty="0" err="1">
                <a:solidFill>
                  <a:srgbClr val="002060"/>
                </a:solidFill>
              </a:rPr>
              <a:t>Conadis</a:t>
            </a:r>
            <a:r>
              <a:rPr lang="es-ES" dirty="0">
                <a:solidFill>
                  <a:srgbClr val="002060"/>
                </a:solidFill>
              </a:rPr>
              <a:t> 2005, solo en lima Metropolitana y El Callao habría 42,886 escolares con discapacidad  entre 3 y 14 años que acuden a la escuela regular. De ellos, 23,419 están en escuelas estatales y 4813 en centros de educación inicial también estatales. Es decir, del total potencial de alumnos, 66% acude a la escuela regular y 8% a la escuela de educación especial estatal.  Si sumamos a los que acuden a centros privados, tenemos que solo el 27% del total potencial de alumnos estaría excluido.</a:t>
            </a:r>
            <a:endParaRPr lang="es-PE" b="1"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31</a:t>
            </a:fld>
            <a:endParaRPr lang="en-US"/>
          </a:p>
        </p:txBody>
      </p:sp>
    </p:spTree>
    <p:extLst>
      <p:ext uri="{BB962C8B-B14F-4D97-AF65-F5344CB8AC3E}">
        <p14:creationId xmlns:p14="http://schemas.microsoft.com/office/powerpoint/2010/main" val="141837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marL="114300" indent="0">
              <a:buNone/>
            </a:pPr>
            <a:endParaRPr lang="es-ES" dirty="0" smtClean="0"/>
          </a:p>
          <a:p>
            <a:pPr marL="114300" indent="0">
              <a:buNone/>
            </a:pPr>
            <a:r>
              <a:rPr lang="es-ES" dirty="0" smtClean="0">
                <a:solidFill>
                  <a:srgbClr val="002060"/>
                </a:solidFill>
              </a:rPr>
              <a:t>Es </a:t>
            </a:r>
            <a:r>
              <a:rPr lang="es-ES" dirty="0">
                <a:solidFill>
                  <a:srgbClr val="002060"/>
                </a:solidFill>
              </a:rPr>
              <a:t>significativo el porcentaje (22%) de personas que no estudian por falta de dinero (no lo tienen o deben trabajar), 15% no estudia debido a su condición de salud o por la discapacidad que presentan. 58% no quiere, ya terminó o ya pasó la edad de ir a la </a:t>
            </a:r>
            <a:r>
              <a:rPr lang="es-ES" dirty="0" smtClean="0">
                <a:solidFill>
                  <a:srgbClr val="002060"/>
                </a:solidFill>
              </a:rPr>
              <a:t>escuela.</a:t>
            </a:r>
            <a:endParaRPr lang="es-PE"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32</a:t>
            </a:fld>
            <a:endParaRPr lang="en-US"/>
          </a:p>
        </p:txBody>
      </p:sp>
    </p:spTree>
    <p:extLst>
      <p:ext uri="{BB962C8B-B14F-4D97-AF65-F5344CB8AC3E}">
        <p14:creationId xmlns:p14="http://schemas.microsoft.com/office/powerpoint/2010/main" val="298500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Década de la Educación Inclusiva</a:t>
            </a:r>
            <a:endParaRPr lang="es-PE" dirty="0"/>
          </a:p>
        </p:txBody>
      </p:sp>
      <p:sp>
        <p:nvSpPr>
          <p:cNvPr id="3" name="2 Marcador de contenido"/>
          <p:cNvSpPr>
            <a:spLocks noGrp="1"/>
          </p:cNvSpPr>
          <p:nvPr>
            <p:ph idx="1"/>
          </p:nvPr>
        </p:nvSpPr>
        <p:spPr/>
        <p:txBody>
          <a:bodyPr/>
          <a:lstStyle/>
          <a:p>
            <a:pPr marL="114300" indent="0">
              <a:buNone/>
            </a:pPr>
            <a:endParaRPr lang="es-ES" dirty="0" smtClean="0"/>
          </a:p>
          <a:p>
            <a:pPr marL="114300" indent="0">
              <a:buNone/>
            </a:pPr>
            <a:r>
              <a:rPr lang="es-ES" dirty="0" smtClean="0">
                <a:solidFill>
                  <a:srgbClr val="002060"/>
                </a:solidFill>
              </a:rPr>
              <a:t>Por </a:t>
            </a:r>
            <a:r>
              <a:rPr lang="es-ES" dirty="0" err="1">
                <a:solidFill>
                  <a:srgbClr val="002060"/>
                </a:solidFill>
              </a:rPr>
              <a:t>DS</a:t>
            </a:r>
            <a:r>
              <a:rPr lang="es-ES" dirty="0">
                <a:solidFill>
                  <a:srgbClr val="002060"/>
                </a:solidFill>
              </a:rPr>
              <a:t> 026-2003-ED se establece que el Ministerio de Educación lleve a cabo planes pilotos, programas, proyectos y convenios que garanticen la ejecución de acciones sobre la educación inclusiva dentro del marco de una “Década de la Educación Inclusiva 2003-2012”, mediante un trabajo coordinado con los diferentes sectores del Estado y la sociedad civil. Y, lo más importante, que  el 16 de octubre de cada año, Día Nacional de la Persona con Discapacidad informe al país sobre las actividades realizadas en el marco de la “Década de la Educación Inclusiva 2003-2012”. </a:t>
            </a:r>
            <a:endParaRPr lang="es-PE" dirty="0">
              <a:solidFill>
                <a:srgbClr val="002060"/>
              </a:solidFill>
            </a:endParaRPr>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33</a:t>
            </a:fld>
            <a:endParaRPr lang="en-US"/>
          </a:p>
        </p:txBody>
      </p:sp>
    </p:spTree>
    <p:extLst>
      <p:ext uri="{BB962C8B-B14F-4D97-AF65-F5344CB8AC3E}">
        <p14:creationId xmlns:p14="http://schemas.microsoft.com/office/powerpoint/2010/main" val="391543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sz="3200" b="1">
                <a:latin typeface="Arial" charset="0"/>
              </a:rPr>
              <a:t>EDUCACIÓN INCLUSIVA</a:t>
            </a:r>
            <a:endParaRPr lang="es-ES_tradnl" sz="3200">
              <a:latin typeface="Arial" charset="0"/>
            </a:endParaRPr>
          </a:p>
        </p:txBody>
      </p:sp>
      <p:sp>
        <p:nvSpPr>
          <p:cNvPr id="54275" name="Rectangle 3"/>
          <p:cNvSpPr>
            <a:spLocks noGrp="1" noChangeArrowheads="1"/>
          </p:cNvSpPr>
          <p:nvPr>
            <p:ph type="body" idx="1"/>
          </p:nvPr>
        </p:nvSpPr>
        <p:spPr/>
        <p:txBody>
          <a:bodyPr/>
          <a:lstStyle/>
          <a:p>
            <a:r>
              <a:rPr lang="es-ES_tradnl">
                <a:latin typeface="Arial" charset="0"/>
              </a:rPr>
              <a:t>Todos los niños y niñas de una comunidad aprenden juntos independientemente de su procedencia social y cultural y de sus características individuales.</a:t>
            </a:r>
            <a:endParaRPr lang="es-ES_tradnl"/>
          </a:p>
        </p:txBody>
      </p:sp>
    </p:spTree>
    <p:extLst>
      <p:ext uri="{BB962C8B-B14F-4D97-AF65-F5344CB8AC3E}">
        <p14:creationId xmlns:p14="http://schemas.microsoft.com/office/powerpoint/2010/main" val="3238751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n-US" dirty="0" smtClean="0">
                <a:solidFill>
                  <a:srgbClr val="002060"/>
                </a:solidFill>
              </a:rPr>
              <a:t>Se </a:t>
            </a:r>
            <a:r>
              <a:rPr lang="en-US" dirty="0" err="1" smtClean="0">
                <a:solidFill>
                  <a:srgbClr val="002060"/>
                </a:solidFill>
              </a:rPr>
              <a:t>han</a:t>
            </a:r>
            <a:r>
              <a:rPr lang="en-US" dirty="0" smtClean="0">
                <a:solidFill>
                  <a:srgbClr val="002060"/>
                </a:solidFill>
              </a:rPr>
              <a:t> </a:t>
            </a:r>
            <a:r>
              <a:rPr lang="en-US" dirty="0" err="1" smtClean="0">
                <a:solidFill>
                  <a:srgbClr val="002060"/>
                </a:solidFill>
              </a:rPr>
              <a:t>distribuido</a:t>
            </a:r>
            <a:r>
              <a:rPr lang="en-US" dirty="0" smtClean="0">
                <a:solidFill>
                  <a:srgbClr val="002060"/>
                </a:solidFill>
              </a:rPr>
              <a:t> </a:t>
            </a:r>
            <a:r>
              <a:rPr lang="en-US" dirty="0" err="1" smtClean="0">
                <a:solidFill>
                  <a:srgbClr val="002060"/>
                </a:solidFill>
              </a:rPr>
              <a:t>manuales</a:t>
            </a:r>
            <a:r>
              <a:rPr lang="en-US" dirty="0" smtClean="0">
                <a:solidFill>
                  <a:srgbClr val="002060"/>
                </a:solidFill>
              </a:rPr>
              <a:t> de </a:t>
            </a:r>
            <a:r>
              <a:rPr lang="en-US" dirty="0" err="1" smtClean="0">
                <a:solidFill>
                  <a:srgbClr val="002060"/>
                </a:solidFill>
              </a:rPr>
              <a:t>adaptaciones</a:t>
            </a:r>
            <a:r>
              <a:rPr lang="en-US" dirty="0" smtClean="0">
                <a:solidFill>
                  <a:srgbClr val="002060"/>
                </a:solidFill>
              </a:rPr>
              <a:t> </a:t>
            </a:r>
            <a:r>
              <a:rPr lang="en-US" dirty="0" err="1" smtClean="0">
                <a:solidFill>
                  <a:srgbClr val="002060"/>
                </a:solidFill>
              </a:rPr>
              <a:t>curriculares</a:t>
            </a:r>
            <a:r>
              <a:rPr lang="en-US" dirty="0" smtClean="0">
                <a:solidFill>
                  <a:srgbClr val="002060"/>
                </a:solidFill>
              </a:rPr>
              <a:t>. (10,000 hasta el 2007).</a:t>
            </a:r>
          </a:p>
          <a:p>
            <a:pPr marL="114300" indent="0">
              <a:buNone/>
            </a:pPr>
            <a:endParaRPr lang="en-US" dirty="0" smtClean="0">
              <a:solidFill>
                <a:srgbClr val="002060"/>
              </a:solidFill>
            </a:endParaRPr>
          </a:p>
          <a:p>
            <a:r>
              <a:rPr lang="es-ES" dirty="0">
                <a:solidFill>
                  <a:srgbClr val="002060"/>
                </a:solidFill>
              </a:rPr>
              <a:t>Se han distribuido 300 módulos de material educativo para los Centros de Educación Básica Especial; </a:t>
            </a:r>
            <a:endParaRPr lang="es-ES" dirty="0" smtClean="0">
              <a:solidFill>
                <a:srgbClr val="002060"/>
              </a:solidFill>
            </a:endParaRPr>
          </a:p>
          <a:p>
            <a:pPr marL="114300" indent="0">
              <a:buNone/>
            </a:pPr>
            <a:endParaRPr lang="es-ES" dirty="0" smtClean="0">
              <a:solidFill>
                <a:srgbClr val="002060"/>
              </a:solidFill>
            </a:endParaRPr>
          </a:p>
          <a:p>
            <a:r>
              <a:rPr lang="es-ES" dirty="0">
                <a:solidFill>
                  <a:srgbClr val="002060"/>
                </a:solidFill>
              </a:rPr>
              <a:t>Se han distribuido </a:t>
            </a:r>
            <a:r>
              <a:rPr lang="es-ES" dirty="0" smtClean="0">
                <a:solidFill>
                  <a:srgbClr val="002060"/>
                </a:solidFill>
              </a:rPr>
              <a:t>243 </a:t>
            </a:r>
            <a:r>
              <a:rPr lang="es-ES" dirty="0">
                <a:solidFill>
                  <a:srgbClr val="002060"/>
                </a:solidFill>
              </a:rPr>
              <a:t>módulos destinados a los Servicios de Apoyo y Asesoramiento a las Necesidades Educativas Especiales – </a:t>
            </a:r>
            <a:r>
              <a:rPr lang="es-ES" dirty="0" err="1" smtClean="0">
                <a:solidFill>
                  <a:srgbClr val="002060"/>
                </a:solidFill>
              </a:rPr>
              <a:t>SAANEE</a:t>
            </a:r>
            <a:r>
              <a:rPr lang="es-ES" dirty="0" smtClean="0">
                <a:solidFill>
                  <a:srgbClr val="002060"/>
                </a:solidFill>
              </a:rPr>
              <a:t>.</a:t>
            </a:r>
            <a:endParaRPr lang="es-PE" dirty="0">
              <a:solidFill>
                <a:srgbClr val="002060"/>
              </a:solidFill>
            </a:endParaRP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35</a:t>
            </a:fld>
            <a:endParaRPr lang="en-US"/>
          </a:p>
        </p:txBody>
      </p:sp>
    </p:spTree>
    <p:extLst>
      <p:ext uri="{BB962C8B-B14F-4D97-AF65-F5344CB8AC3E}">
        <p14:creationId xmlns:p14="http://schemas.microsoft.com/office/powerpoint/2010/main" val="63730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normAutofit/>
          </a:bodyPr>
          <a:lstStyle/>
          <a:p>
            <a:r>
              <a:rPr lang="es-ES" dirty="0"/>
              <a:t>Los únicos indicadores utilizables están en relación al incremento de alumnos atendidos y a las instituciones educativas que reciben estudiantes con discapacidad. </a:t>
            </a:r>
            <a:endParaRPr lang="es-ES" dirty="0" smtClean="0"/>
          </a:p>
          <a:p>
            <a:r>
              <a:rPr lang="es-ES" dirty="0" smtClean="0"/>
              <a:t>El </a:t>
            </a:r>
            <a:r>
              <a:rPr lang="es-ES" dirty="0"/>
              <a:t>Ministerio no </a:t>
            </a:r>
            <a:r>
              <a:rPr lang="es-ES" dirty="0" smtClean="0"/>
              <a:t>evalúa ni monitorea </a:t>
            </a:r>
            <a:r>
              <a:rPr lang="es-ES" dirty="0"/>
              <a:t>su accionar, </a:t>
            </a:r>
            <a:r>
              <a:rPr lang="es-ES" dirty="0" smtClean="0"/>
              <a:t>acciones </a:t>
            </a:r>
            <a:r>
              <a:rPr lang="es-ES" dirty="0"/>
              <a:t>ni estrategias y por tanto no tiene manera de saber si está encaminado a cumplir su meta de asegurar una educación de calidad. </a:t>
            </a:r>
            <a:endParaRPr lang="es-ES" dirty="0" smtClean="0"/>
          </a:p>
          <a:p>
            <a:r>
              <a:rPr lang="es-ES" dirty="0" smtClean="0"/>
              <a:t>La </a:t>
            </a:r>
            <a:r>
              <a:rPr lang="es-ES" dirty="0" err="1" smtClean="0"/>
              <a:t>DIGEBE</a:t>
            </a:r>
            <a:r>
              <a:rPr lang="es-ES" dirty="0" smtClean="0"/>
              <a:t> no ha recibido ningún </a:t>
            </a:r>
            <a:r>
              <a:rPr lang="es-ES" dirty="0"/>
              <a:t>presupuesto adicional </a:t>
            </a:r>
            <a:r>
              <a:rPr lang="es-ES" dirty="0"/>
              <a:t>para cumplir </a:t>
            </a:r>
            <a:r>
              <a:rPr lang="es-ES" dirty="0" smtClean="0"/>
              <a:t>metas del </a:t>
            </a:r>
            <a:r>
              <a:rPr lang="es-ES" dirty="0"/>
              <a:t>PIO 2003 – 2007 y el PIO 2009 – </a:t>
            </a:r>
            <a:r>
              <a:rPr lang="es-ES" dirty="0" smtClean="0"/>
              <a:t>20018.</a:t>
            </a:r>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36</a:t>
            </a:fld>
            <a:endParaRPr lang="en-US"/>
          </a:p>
        </p:txBody>
      </p:sp>
    </p:spTree>
    <p:extLst>
      <p:ext uri="{BB962C8B-B14F-4D97-AF65-F5344CB8AC3E}">
        <p14:creationId xmlns:p14="http://schemas.microsoft.com/office/powerpoint/2010/main" val="1118670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lvl="0"/>
            <a:r>
              <a:rPr lang="es-ES" dirty="0"/>
              <a:t>Se deben definir con claridad cuáles son los elementos que definen a una escuela inclusiva. </a:t>
            </a:r>
            <a:endParaRPr lang="es-ES" dirty="0" smtClean="0"/>
          </a:p>
          <a:p>
            <a:pPr lvl="1"/>
            <a:r>
              <a:rPr lang="es-ES" dirty="0" smtClean="0"/>
              <a:t>Maestros </a:t>
            </a:r>
            <a:r>
              <a:rPr lang="es-ES" dirty="0"/>
              <a:t>capacitados? </a:t>
            </a:r>
            <a:endParaRPr lang="es-ES" dirty="0" smtClean="0"/>
          </a:p>
          <a:p>
            <a:pPr lvl="1"/>
            <a:r>
              <a:rPr lang="es-ES" dirty="0" smtClean="0"/>
              <a:t>Voluntad </a:t>
            </a:r>
            <a:r>
              <a:rPr lang="es-ES" dirty="0"/>
              <a:t>político-administrativa? </a:t>
            </a:r>
            <a:endParaRPr lang="es-ES" dirty="0" smtClean="0"/>
          </a:p>
          <a:p>
            <a:pPr lvl="1"/>
            <a:r>
              <a:rPr lang="es-ES" dirty="0" smtClean="0"/>
              <a:t>Accesibilidad </a:t>
            </a:r>
            <a:r>
              <a:rPr lang="es-ES" dirty="0"/>
              <a:t>arquitectónica? </a:t>
            </a:r>
            <a:endParaRPr lang="es-ES" dirty="0" smtClean="0"/>
          </a:p>
          <a:p>
            <a:pPr lvl="1"/>
            <a:r>
              <a:rPr lang="es-ES" dirty="0" smtClean="0"/>
              <a:t>Materiales </a:t>
            </a:r>
            <a:r>
              <a:rPr lang="es-ES" dirty="0"/>
              <a:t>educativos? </a:t>
            </a:r>
            <a:endParaRPr lang="es-ES" dirty="0" smtClean="0"/>
          </a:p>
          <a:p>
            <a:pPr lvl="1"/>
            <a:r>
              <a:rPr lang="es-ES" dirty="0" smtClean="0"/>
              <a:t>Tecnología </a:t>
            </a:r>
            <a:r>
              <a:rPr lang="es-ES" dirty="0"/>
              <a:t>informática y de comunicaciones? </a:t>
            </a:r>
            <a:endParaRPr lang="es-ES" dirty="0" smtClean="0"/>
          </a:p>
          <a:p>
            <a:pPr lvl="1"/>
            <a:r>
              <a:rPr lang="es-ES" dirty="0" smtClean="0"/>
              <a:t>Cercanía </a:t>
            </a:r>
            <a:r>
              <a:rPr lang="es-ES" dirty="0"/>
              <a:t>de un </a:t>
            </a:r>
            <a:r>
              <a:rPr lang="es-ES" dirty="0" err="1"/>
              <a:t>SAANEE</a:t>
            </a:r>
            <a:r>
              <a:rPr lang="es-ES" dirty="0"/>
              <a:t>? </a:t>
            </a:r>
            <a:endParaRPr lang="es-ES" dirty="0" smtClean="0"/>
          </a:p>
          <a:p>
            <a:pPr lvl="1"/>
            <a:r>
              <a:rPr lang="es-ES" dirty="0" smtClean="0"/>
              <a:t>Apoyo </a:t>
            </a:r>
            <a:r>
              <a:rPr lang="es-ES" dirty="0"/>
              <a:t>para desarrollar currículos adaptados? </a:t>
            </a:r>
            <a:endParaRPr lang="es-ES" dirty="0" smtClean="0"/>
          </a:p>
          <a:p>
            <a:pPr lvl="1"/>
            <a:r>
              <a:rPr lang="es-ES" dirty="0" smtClean="0"/>
              <a:t>Familias </a:t>
            </a:r>
            <a:r>
              <a:rPr lang="es-ES" dirty="0"/>
              <a:t>comprometidas?</a:t>
            </a:r>
            <a:endParaRPr lang="es-PE" b="1"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37</a:t>
            </a:fld>
            <a:endParaRPr lang="en-US"/>
          </a:p>
        </p:txBody>
      </p:sp>
    </p:spTree>
    <p:extLst>
      <p:ext uri="{BB962C8B-B14F-4D97-AF65-F5344CB8AC3E}">
        <p14:creationId xmlns:p14="http://schemas.microsoft.com/office/powerpoint/2010/main" val="112873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smtClean="0"/>
              <a:t>Definir </a:t>
            </a:r>
            <a:r>
              <a:rPr lang="es-ES" dirty="0"/>
              <a:t>los criterios y mecanismos que utilizan la </a:t>
            </a:r>
            <a:r>
              <a:rPr lang="es-ES" dirty="0" err="1"/>
              <a:t>EBR</a:t>
            </a:r>
            <a:r>
              <a:rPr lang="es-ES" dirty="0"/>
              <a:t>, la </a:t>
            </a:r>
            <a:r>
              <a:rPr lang="es-ES" dirty="0" err="1"/>
              <a:t>ETP</a:t>
            </a:r>
            <a:r>
              <a:rPr lang="es-ES" dirty="0"/>
              <a:t> , </a:t>
            </a:r>
            <a:r>
              <a:rPr lang="es-ES" dirty="0" err="1"/>
              <a:t>EBA</a:t>
            </a:r>
            <a:r>
              <a:rPr lang="es-ES" dirty="0"/>
              <a:t>  y </a:t>
            </a:r>
            <a:r>
              <a:rPr lang="es-ES" dirty="0" err="1"/>
              <a:t>EBE</a:t>
            </a:r>
            <a:r>
              <a:rPr lang="es-ES" dirty="0"/>
              <a:t> para monitorear y evaluar los procesos y resultados de la Inclusión Educativas de las personas con necesidades educativas especiales asociadas a discapacidad. </a:t>
            </a:r>
            <a:endParaRPr lang="es-ES" dirty="0" smtClean="0"/>
          </a:p>
          <a:p>
            <a:r>
              <a:rPr lang="es-ES" dirty="0"/>
              <a:t>¿Se  ha llevado a cabo un diagnóstico sobre necesidades de capacitación de docentes para atender a los estudiantes con necesidades educativas especiales asociadas a discapacidad, </a:t>
            </a:r>
            <a:endParaRPr lang="es-ES" dirty="0" smtClean="0"/>
          </a:p>
          <a:p>
            <a:r>
              <a:rPr lang="es-ES" dirty="0"/>
              <a:t>Los cursos que se imparten a los docentes deben </a:t>
            </a:r>
            <a:r>
              <a:rPr lang="es-ES" dirty="0" smtClean="0"/>
              <a:t>permitir un </a:t>
            </a:r>
            <a:r>
              <a:rPr lang="es-ES" dirty="0"/>
              <a:t>incremento de los conocimientos adquiridos así como una retroalimentación y acompañamiento durante su formación. </a:t>
            </a:r>
            <a:r>
              <a:rPr lang="es-ES" dirty="0" smtClean="0"/>
              <a:t>Sabemos que hay convenios con universidades como la Ruiz de Montoya para estas capacitaciones.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38</a:t>
            </a:fld>
            <a:endParaRPr lang="en-US"/>
          </a:p>
        </p:txBody>
      </p:sp>
    </p:spTree>
    <p:extLst>
      <p:ext uri="{BB962C8B-B14F-4D97-AF65-F5344CB8AC3E}">
        <p14:creationId xmlns:p14="http://schemas.microsoft.com/office/powerpoint/2010/main" val="309820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lvl="0"/>
            <a:r>
              <a:rPr lang="es-ES" dirty="0"/>
              <a:t>Deben establecerse metas de acceso y permanencia de los estudiantes para los próximos 10 años, tanto en ámbito urbano como rural, las mismas que deben abarcar todas las modalidades y estar incorporadas en los planes operativos de las direcciones nacionales del ministerio de educación.</a:t>
            </a:r>
            <a:endParaRPr lang="es-PE" b="1" dirty="0"/>
          </a:p>
          <a:p>
            <a:pPr lvl="0"/>
            <a:r>
              <a:rPr lang="es-ES" dirty="0"/>
              <a:t>Se deben establecer articulaciones para formar en habilidades para el trabajo y contar con programas de inclusión laboral.</a:t>
            </a:r>
            <a:endParaRPr lang="es-PE" b="1" dirty="0"/>
          </a:p>
          <a:p>
            <a:r>
              <a:rPr lang="es-ES" b="1" dirty="0"/>
              <a:t> </a:t>
            </a:r>
            <a:endParaRPr lang="es-PE" dirty="0"/>
          </a:p>
          <a:p>
            <a:pPr lvl="0"/>
            <a:r>
              <a:rPr lang="es-ES" dirty="0"/>
              <a:t>Los indicadores deben medir la calidad de la educación recibida, se debe evaluar el aprendizaje de los estudiantes con discapacidad en relación a estándares flexible pero que evidencien el avance o estancamiento de los estudiantes en relación a los aprendizajes esperados.</a:t>
            </a:r>
            <a:endParaRPr lang="es-PE" b="1"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39</a:t>
            </a:fld>
            <a:endParaRPr lang="en-US"/>
          </a:p>
        </p:txBody>
      </p:sp>
    </p:spTree>
    <p:extLst>
      <p:ext uri="{BB962C8B-B14F-4D97-AF65-F5344CB8AC3E}">
        <p14:creationId xmlns:p14="http://schemas.microsoft.com/office/powerpoint/2010/main" val="383635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1533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619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lvl="0"/>
            <a:endParaRPr lang="es-PE" b="1" dirty="0"/>
          </a:p>
          <a:p>
            <a:r>
              <a:rPr lang="es-ES" dirty="0"/>
              <a:t> </a:t>
            </a:r>
            <a:r>
              <a:rPr lang="es-ES" b="1" dirty="0" smtClean="0"/>
              <a:t>DIMENSIÓN</a:t>
            </a:r>
            <a:r>
              <a:rPr lang="es-ES" b="1" dirty="0"/>
              <a:t>:</a:t>
            </a:r>
            <a:r>
              <a:rPr lang="es-ES" dirty="0"/>
              <a:t> ¿Cuántos son?  y ¿Cuántos  están siendo atendidos por el sistema educativo?  </a:t>
            </a:r>
            <a:endParaRPr lang="es-PE" dirty="0"/>
          </a:p>
          <a:p>
            <a:pPr lvl="0"/>
            <a:r>
              <a:rPr lang="es-ES" b="1" dirty="0"/>
              <a:t>CONDICIÓN:</a:t>
            </a:r>
            <a:r>
              <a:rPr lang="es-ES" dirty="0"/>
              <a:t> ¿Cómo  y en qué condiciones estudian?</a:t>
            </a:r>
            <a:endParaRPr lang="es-PE" dirty="0"/>
          </a:p>
          <a:p>
            <a:pPr lvl="0"/>
            <a:r>
              <a:rPr lang="es-ES" b="1" dirty="0"/>
              <a:t>LOGROS:</a:t>
            </a:r>
            <a:r>
              <a:rPr lang="es-ES" dirty="0"/>
              <a:t> ¿Qué aprenden? ¿Qué competencias desarrollan?</a:t>
            </a:r>
            <a:endParaRPr lang="es-PE" dirty="0"/>
          </a:p>
          <a:p>
            <a:pPr lvl="0"/>
            <a:r>
              <a:rPr lang="es-ES" b="1" dirty="0"/>
              <a:t>PROPUESTAS:</a:t>
            </a:r>
            <a:r>
              <a:rPr lang="es-ES" dirty="0"/>
              <a:t> Propuesta de medidas y recomendaciones que se derivan del estudio.</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40</a:t>
            </a:fld>
            <a:endParaRPr lang="en-US"/>
          </a:p>
        </p:txBody>
      </p:sp>
    </p:spTree>
    <p:extLst>
      <p:ext uri="{BB962C8B-B14F-4D97-AF65-F5344CB8AC3E}">
        <p14:creationId xmlns:p14="http://schemas.microsoft.com/office/powerpoint/2010/main" val="3678341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asegurar una Carta de Derechos y  Texto Único Ordenado de legislación concordada sobre  derechos educativos de la persona con discapacidad para su difusión en escuelas, universidades y organizaciones de personas con discapacidad.</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41</a:t>
            </a:fld>
            <a:endParaRPr lang="en-US"/>
          </a:p>
        </p:txBody>
      </p:sp>
    </p:spTree>
    <p:extLst>
      <p:ext uri="{BB962C8B-B14F-4D97-AF65-F5344CB8AC3E}">
        <p14:creationId xmlns:p14="http://schemas.microsoft.com/office/powerpoint/2010/main" val="1174201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r>
              <a:rPr lang="es-ES" dirty="0"/>
              <a:t>Cultura, políticas y prácticas son parte del proceso de avance hacia una educación inclusiva. Si solo se toman en cuenta indicadores cuantitativos que tienen que ver con el acceso y la matrícula en las escuelas regulares, solo estaremos viendo una parte de la problemática. La eliminación de las barreras que obstaculizan y limitan el aprendizaje y la activa participación del alumnado, no tiene que ver únicamente con las barreras físicas, sino sobre todo con las barreras mentales.</a:t>
            </a:r>
            <a:endParaRPr lang="es-PE" dirty="0"/>
          </a:p>
          <a:p>
            <a:pPr marL="114300" indent="0">
              <a:buNone/>
            </a:pP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42</a:t>
            </a:fld>
            <a:endParaRPr lang="en-US"/>
          </a:p>
        </p:txBody>
      </p:sp>
    </p:spTree>
    <p:extLst>
      <p:ext uri="{BB962C8B-B14F-4D97-AF65-F5344CB8AC3E}">
        <p14:creationId xmlns:p14="http://schemas.microsoft.com/office/powerpoint/2010/main" val="354178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Dimensiones</a:t>
            </a:r>
            <a:r>
              <a:rPr lang="en-US" dirty="0" smtClean="0"/>
              <a:t> a </a:t>
            </a:r>
            <a:r>
              <a:rPr lang="en-US" dirty="0" err="1" smtClean="0"/>
              <a:t>ser</a:t>
            </a:r>
            <a:r>
              <a:rPr lang="en-US" dirty="0" smtClean="0"/>
              <a:t> </a:t>
            </a:r>
            <a:r>
              <a:rPr lang="en-US" dirty="0" err="1" smtClean="0"/>
              <a:t>abordadas</a:t>
            </a:r>
            <a:endParaRPr lang="es-PE" dirty="0"/>
          </a:p>
        </p:txBody>
      </p:sp>
      <p:sp>
        <p:nvSpPr>
          <p:cNvPr id="3" name="2 Marcador de contenido"/>
          <p:cNvSpPr>
            <a:spLocks noGrp="1"/>
          </p:cNvSpPr>
          <p:nvPr>
            <p:ph idx="1"/>
          </p:nvPr>
        </p:nvSpPr>
        <p:spPr/>
        <p:txBody>
          <a:bodyPr/>
          <a:lstStyle/>
          <a:p>
            <a:r>
              <a:rPr lang="es-ES" dirty="0"/>
              <a:t>Una dimensión a ser abordada es entonces la creación de </a:t>
            </a:r>
            <a:r>
              <a:rPr lang="es-ES" b="1" dirty="0"/>
              <a:t>culturas inclusivas</a:t>
            </a:r>
            <a:r>
              <a:rPr lang="es-ES" dirty="0"/>
              <a:t>. Esto tiene que ver con la creación de comunidades escolares seguras, acogedoras, estimulantes, que valoren las diferencias. Una cultura inclusiva debe tener valores inclusivos, que debieran estar definidos por cada comunidad educativa, y guiados por valores macro que provienen de la Convención.</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43</a:t>
            </a:fld>
            <a:endParaRPr lang="en-US"/>
          </a:p>
        </p:txBody>
      </p:sp>
    </p:spTree>
    <p:extLst>
      <p:ext uri="{BB962C8B-B14F-4D97-AF65-F5344CB8AC3E}">
        <p14:creationId xmlns:p14="http://schemas.microsoft.com/office/powerpoint/2010/main" val="3991679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La segunda dimensión es la elaboración de </a:t>
            </a:r>
            <a:r>
              <a:rPr lang="es-ES" b="1" dirty="0"/>
              <a:t>políticas inclusivas</a:t>
            </a:r>
            <a:r>
              <a:rPr lang="es-ES" dirty="0"/>
              <a:t>, las que deben elaborase desde la perspectiva de promover el desarrollo de las habilidades de los estudiantes, y no desde la perspectiva de facilitar el manejo administrativo En este sentido, el “apoyo” a los estudiante está enfocado a mejorar la capacidad de respuesta de la escuela a la diversidad.</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44</a:t>
            </a:fld>
            <a:endParaRPr lang="en-US"/>
          </a:p>
        </p:txBody>
      </p:sp>
    </p:spTree>
    <p:extLst>
      <p:ext uri="{BB962C8B-B14F-4D97-AF65-F5344CB8AC3E}">
        <p14:creationId xmlns:p14="http://schemas.microsoft.com/office/powerpoint/2010/main" val="4044415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La tercera dimensión implica el desarrollo de </a:t>
            </a:r>
            <a:r>
              <a:rPr lang="es-ES" b="1" dirty="0"/>
              <a:t>prácticas inclusivas</a:t>
            </a:r>
            <a:r>
              <a:rPr lang="es-ES" dirty="0"/>
              <a:t> que aseguren que las actividades en el aula y la escuela promuevan la participación de todo el alumnado y que la comunidad educativa en su conjunto moviliza recursos para mantener el aprendizaje activo de todos.</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45</a:t>
            </a:fld>
            <a:endParaRPr lang="en-US"/>
          </a:p>
        </p:txBody>
      </p:sp>
    </p:spTree>
    <p:extLst>
      <p:ext uri="{BB962C8B-B14F-4D97-AF65-F5344CB8AC3E}">
        <p14:creationId xmlns:p14="http://schemas.microsoft.com/office/powerpoint/2010/main" val="3581563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Cuánto cuesta la educación de una persona con discapacidad</a:t>
            </a:r>
            <a:r>
              <a:rPr lang="en-US" dirty="0" smtClean="0"/>
              <a:t>?</a:t>
            </a:r>
            <a:endParaRPr lang="es-PE" dirty="0"/>
          </a:p>
        </p:txBody>
      </p:sp>
      <p:sp>
        <p:nvSpPr>
          <p:cNvPr id="3" name="2 Marcador de contenido"/>
          <p:cNvSpPr>
            <a:spLocks noGrp="1"/>
          </p:cNvSpPr>
          <p:nvPr>
            <p:ph idx="1"/>
          </p:nvPr>
        </p:nvSpPr>
        <p:spPr/>
        <p:txBody>
          <a:bodyPr/>
          <a:lstStyle/>
          <a:p>
            <a:endParaRPr lang="es-ES" dirty="0" smtClean="0"/>
          </a:p>
          <a:p>
            <a:r>
              <a:rPr lang="es-ES" dirty="0" smtClean="0"/>
              <a:t>Es necesario definir </a:t>
            </a:r>
            <a:r>
              <a:rPr lang="es-ES" dirty="0"/>
              <a:t>los costos de la educación de las personas con discapacidad desde que nace hasta que se inserta laboralmente en la sociedad.</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46</a:t>
            </a:fld>
            <a:endParaRPr lang="en-US"/>
          </a:p>
        </p:txBody>
      </p:sp>
    </p:spTree>
    <p:extLst>
      <p:ext uri="{BB962C8B-B14F-4D97-AF65-F5344CB8AC3E}">
        <p14:creationId xmlns:p14="http://schemas.microsoft.com/office/powerpoint/2010/main" val="4095154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Se pueden también establecer alianzas estratégicas con los ministerios de salud y de la mujer y desarrollo social, con los cuales se debiera asegurar mejor nutrición, seguro médico y la detección temprana de dificultades para el aprendizaje, incluidas deficiencias visuales, auditivas, motoras, neurológicas y/o del desarrollo.</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47</a:t>
            </a:fld>
            <a:endParaRPr lang="en-US"/>
          </a:p>
        </p:txBody>
      </p:sp>
    </p:spTree>
    <p:extLst>
      <p:ext uri="{BB962C8B-B14F-4D97-AF65-F5344CB8AC3E}">
        <p14:creationId xmlns:p14="http://schemas.microsoft.com/office/powerpoint/2010/main" val="1424060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La educación inclusiva es una estrategia que puede contribuir a asegurar una educación de calidad a todas las niñas y niños peruanos, basándose en sus habilidades y no en sus carencias, con lo que se evitarían las </a:t>
            </a:r>
            <a:r>
              <a:rPr lang="es-ES" dirty="0" err="1"/>
              <a:t>repitencias</a:t>
            </a:r>
            <a:r>
              <a:rPr lang="es-ES" dirty="0"/>
              <a:t>, las deserciones y la consecuente baja autoestima para los niños que conlleva el fracaso escolar.  Con el enfoque inclusivo, no es el niño diferente o con discapacidad el que tiene que adaptarse a las escuelas y centros educativos (a sus ritmos, sistemas y estándares) sino que por el contrario, es la escuela la que está en el deber de adaptarse a la diversidad.  </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48</a:t>
            </a:fld>
            <a:endParaRPr lang="en-US"/>
          </a:p>
        </p:txBody>
      </p:sp>
    </p:spTree>
    <p:extLst>
      <p:ext uri="{BB962C8B-B14F-4D97-AF65-F5344CB8AC3E}">
        <p14:creationId xmlns:p14="http://schemas.microsoft.com/office/powerpoint/2010/main" val="3729616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r>
              <a:rPr lang="es-ES" dirty="0"/>
              <a:t>La lectura como una manera de ejercer ciudadanía; </a:t>
            </a:r>
            <a:endParaRPr lang="es-ES" dirty="0" smtClean="0"/>
          </a:p>
          <a:p>
            <a:r>
              <a:rPr lang="es-ES" dirty="0" smtClean="0"/>
              <a:t>las </a:t>
            </a:r>
            <a:r>
              <a:rPr lang="es-ES" dirty="0"/>
              <a:t>habilidades matemáticas como una manera de ordenar el mundo propio y entender el mundo exterior agrupando, seleccionando, otorgando categorías; </a:t>
            </a:r>
            <a:endParaRPr lang="es-ES" dirty="0" smtClean="0"/>
          </a:p>
          <a:p>
            <a:r>
              <a:rPr lang="es-ES" dirty="0" smtClean="0"/>
              <a:t>el </a:t>
            </a:r>
            <a:r>
              <a:rPr lang="es-ES" dirty="0"/>
              <a:t>saber desenvolverse socialmente, el respeto por los demás, el saber esperar el turno para intervenir, el saber expresar la opinión propia con asertividad y firmeza, </a:t>
            </a:r>
            <a:endParaRPr lang="es-ES" dirty="0" smtClean="0"/>
          </a:p>
          <a:p>
            <a:r>
              <a:rPr lang="es-ES" dirty="0" smtClean="0"/>
              <a:t>son </a:t>
            </a:r>
            <a:r>
              <a:rPr lang="es-ES" dirty="0"/>
              <a:t>todas cualidades que contribuyen a construir una sociedad democrática, justa y solidaria.</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49</a:t>
            </a:fld>
            <a:endParaRPr lang="en-US"/>
          </a:p>
        </p:txBody>
      </p:sp>
    </p:spTree>
    <p:extLst>
      <p:ext uri="{BB962C8B-B14F-4D97-AF65-F5344CB8AC3E}">
        <p14:creationId xmlns:p14="http://schemas.microsoft.com/office/powerpoint/2010/main" val="326649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5</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001000"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658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PROPUESTA</a:t>
            </a:r>
            <a:r>
              <a:rPr lang="en-US" dirty="0" err="1"/>
              <a:t>S</a:t>
            </a:r>
            <a:endParaRPr lang="es-PE" dirty="0"/>
          </a:p>
        </p:txBody>
      </p:sp>
      <p:sp>
        <p:nvSpPr>
          <p:cNvPr id="3" name="2 Marcador de contenido"/>
          <p:cNvSpPr>
            <a:spLocks noGrp="1"/>
          </p:cNvSpPr>
          <p:nvPr>
            <p:ph idx="1"/>
          </p:nvPr>
        </p:nvSpPr>
        <p:spPr/>
        <p:txBody>
          <a:bodyPr>
            <a:normAutofit fontScale="92500" lnSpcReduction="20000"/>
          </a:bodyPr>
          <a:lstStyle/>
          <a:p>
            <a:pPr lvl="0"/>
            <a:r>
              <a:rPr lang="es-ES" dirty="0"/>
              <a:t>Asegurar que los estudiantes con discapacidad y sus familias tengan acceso a una  información completa respecto de las opciones educativas disponibles a fin de que puedan ejercer su derecho a elegir el modelo que responda a sus requerimientos y expectativas.</a:t>
            </a:r>
            <a:endParaRPr lang="es-PE" dirty="0"/>
          </a:p>
          <a:p>
            <a:pPr lvl="0"/>
            <a:r>
              <a:rPr lang="es-ES" dirty="0"/>
              <a:t>Garantizar a las personas con discapacidad una educación pública, gratuita y de calidad  en todos los niveles y modalidades educativos. </a:t>
            </a:r>
            <a:endParaRPr lang="es-PE" dirty="0"/>
          </a:p>
          <a:p>
            <a:pPr lvl="0"/>
            <a:r>
              <a:rPr lang="es-ES" dirty="0"/>
              <a:t>Promover la adopción de “programas individualizados de educación” en los que participen padres/madres, </a:t>
            </a:r>
            <a:r>
              <a:rPr lang="es-ES" dirty="0" err="1"/>
              <a:t>maestr@s</a:t>
            </a:r>
            <a:r>
              <a:rPr lang="es-ES" dirty="0"/>
              <a:t>, </a:t>
            </a:r>
            <a:r>
              <a:rPr lang="es-ES" dirty="0" err="1"/>
              <a:t>director@s</a:t>
            </a:r>
            <a:r>
              <a:rPr lang="es-ES" dirty="0"/>
              <a:t> y estudiantes para definir resultados esperados y estrategias para alcanzarlos.</a:t>
            </a:r>
            <a:endParaRPr lang="es-PE" dirty="0"/>
          </a:p>
          <a:p>
            <a:pPr lvl="0"/>
            <a:r>
              <a:rPr lang="es-ES" dirty="0"/>
              <a:t>Incorporar las tecnologías apropiadas de la información y la comunicación en los procesos de aprendizaje. </a:t>
            </a:r>
            <a:endParaRPr lang="es-PE" dirty="0"/>
          </a:p>
          <a:p>
            <a:pPr lvl="0"/>
            <a:r>
              <a:rPr lang="es-ES" dirty="0"/>
              <a:t>Asegurar que los estudiantes con discapacidad reciban los equipamientos, las ayudas técnicas y materiales de enseñanza y aprendizaje que les permitan el acceso a la educación en centros educativos regulares y su participación en actividades curriculares y extracurriculares.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50</a:t>
            </a:fld>
            <a:endParaRPr lang="en-US"/>
          </a:p>
        </p:txBody>
      </p:sp>
    </p:spTree>
    <p:extLst>
      <p:ext uri="{BB962C8B-B14F-4D97-AF65-F5344CB8AC3E}">
        <p14:creationId xmlns:p14="http://schemas.microsoft.com/office/powerpoint/2010/main" val="620083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pPr lvl="0"/>
            <a:r>
              <a:rPr lang="es-ES" dirty="0"/>
              <a:t>Promover el acceso a becas y recursos de financiamiento a estudiantes con discapacidad. </a:t>
            </a:r>
            <a:endParaRPr lang="es-PE" dirty="0"/>
          </a:p>
          <a:p>
            <a:pPr lvl="0"/>
            <a:r>
              <a:rPr lang="es-ES" dirty="0"/>
              <a:t>Diseñar y aplicar estándares de calidad para las instituciones públicas y privadas, particularmente las de educación especial, que garanticen condiciones educativas dentro del marco de los derechos humanos de las personas con discapacidad.</a:t>
            </a:r>
            <a:endParaRPr lang="es-PE" dirty="0"/>
          </a:p>
          <a:p>
            <a:pPr lvl="0"/>
            <a:r>
              <a:rPr lang="es-ES" dirty="0"/>
              <a:t>Garantizar que el sistema educativo otorgue certificados oficiales que reconozcan las destrezas y conocimientos adquiridos por las personas con discapacidad en el proceso de aprendizaje.</a:t>
            </a:r>
            <a:endParaRPr lang="es-PE" dirty="0"/>
          </a:p>
          <a:p>
            <a:pPr lvl="0"/>
            <a:r>
              <a:rPr lang="es-ES" dirty="0"/>
              <a:t>Proveer capacitación técnica acreditada.</a:t>
            </a:r>
            <a:endParaRPr lang="es-PE" dirty="0"/>
          </a:p>
          <a:p>
            <a:pPr lvl="0"/>
            <a:r>
              <a:rPr lang="es-ES" dirty="0"/>
              <a:t>Capacitar adecuadamente a </a:t>
            </a:r>
            <a:r>
              <a:rPr lang="es-ES" dirty="0" err="1"/>
              <a:t>maestr@s</a:t>
            </a:r>
            <a:r>
              <a:rPr lang="es-ES" dirty="0"/>
              <a:t> y directores.</a:t>
            </a:r>
            <a:endParaRPr lang="es-PE" dirty="0"/>
          </a:p>
          <a:p>
            <a:r>
              <a:rPr lang="es-ES" dirty="0">
                <a:effectLst>
                  <a:outerShdw blurRad="50800" dist="38100" algn="tr" rotWithShape="0">
                    <a:prstClr val="black">
                      <a:alpha val="40000"/>
                    </a:prstClr>
                  </a:outerShdw>
                </a:effectLst>
              </a:rPr>
              <a:t> </a:t>
            </a:r>
            <a:endParaRPr lang="es-PE" dirty="0"/>
          </a:p>
          <a:p>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51</a:t>
            </a:fld>
            <a:endParaRPr lang="en-US"/>
          </a:p>
        </p:txBody>
      </p:sp>
    </p:spTree>
    <p:extLst>
      <p:ext uri="{BB962C8B-B14F-4D97-AF65-F5344CB8AC3E}">
        <p14:creationId xmlns:p14="http://schemas.microsoft.com/office/powerpoint/2010/main" val="133591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Casi</a:t>
            </a:r>
            <a:r>
              <a:rPr lang="en-US" dirty="0" smtClean="0"/>
              <a:t> 14%  </a:t>
            </a:r>
            <a:r>
              <a:rPr lang="en-US" dirty="0" err="1" smtClean="0"/>
              <a:t>tiene</a:t>
            </a:r>
            <a:r>
              <a:rPr lang="en-US" dirty="0" smtClean="0"/>
              <a:t> </a:t>
            </a:r>
            <a:r>
              <a:rPr lang="en-US" dirty="0" err="1" smtClean="0"/>
              <a:t>menos</a:t>
            </a:r>
            <a:r>
              <a:rPr lang="en-US" dirty="0" smtClean="0"/>
              <a:t> de 17 </a:t>
            </a:r>
            <a:r>
              <a:rPr lang="en-US" dirty="0" err="1" smtClean="0"/>
              <a:t>años</a:t>
            </a:r>
            <a:endParaRPr lang="es-PE" dirty="0"/>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6</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9248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05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7</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391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02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80126562"/>
              </p:ext>
            </p:extLst>
          </p:nvPr>
        </p:nvGraphicFramePr>
        <p:xfrm>
          <a:off x="609600" y="1600200"/>
          <a:ext cx="6475729" cy="4433454"/>
        </p:xfrm>
        <a:graphic>
          <a:graphicData uri="http://schemas.openxmlformats.org/drawingml/2006/table">
            <a:tbl>
              <a:tblPr firstRow="1" firstCol="1" bandRow="1"/>
              <a:tblGrid>
                <a:gridCol w="1445293"/>
                <a:gridCol w="2141310"/>
                <a:gridCol w="1444563"/>
                <a:gridCol w="1444563"/>
              </a:tblGrid>
              <a:tr h="573578">
                <a:tc>
                  <a:txBody>
                    <a:bodyPr/>
                    <a:lstStyle/>
                    <a:p>
                      <a:pPr marL="254000" marR="0" algn="ctr">
                        <a:lnSpc>
                          <a:spcPct val="115000"/>
                        </a:lnSpc>
                        <a:spcBef>
                          <a:spcPts val="0"/>
                        </a:spcBef>
                        <a:spcAft>
                          <a:spcPts val="0"/>
                        </a:spcAft>
                      </a:pPr>
                      <a:r>
                        <a:rPr lang="es-ES" sz="1800" b="1" dirty="0">
                          <a:solidFill>
                            <a:srgbClr val="000000"/>
                          </a:solidFill>
                          <a:effectLst/>
                          <a:latin typeface="Calibri"/>
                          <a:ea typeface="Times New Roman"/>
                          <a:cs typeface="Calibri"/>
                        </a:rPr>
                        <a:t>Años</a:t>
                      </a:r>
                      <a:endParaRPr lang="es-PE" sz="1800" dirty="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b="1">
                          <a:solidFill>
                            <a:srgbClr val="000000"/>
                          </a:solidFill>
                          <a:effectLst/>
                          <a:latin typeface="Calibri"/>
                          <a:ea typeface="Times New Roman"/>
                          <a:cs typeface="Calibri"/>
                        </a:rPr>
                        <a:t>Población Total 1/</a:t>
                      </a:r>
                      <a:endParaRPr lang="es-PE" sz="18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b="1">
                          <a:solidFill>
                            <a:srgbClr val="000000"/>
                          </a:solidFill>
                          <a:effectLst/>
                          <a:latin typeface="Calibri"/>
                          <a:ea typeface="Times New Roman"/>
                          <a:cs typeface="Calibri"/>
                        </a:rPr>
                        <a:t>% de PCD</a:t>
                      </a:r>
                      <a:endParaRPr lang="es-PE" sz="18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b="1">
                          <a:solidFill>
                            <a:srgbClr val="000000"/>
                          </a:solidFill>
                          <a:effectLst/>
                          <a:latin typeface="Calibri"/>
                          <a:ea typeface="Times New Roman"/>
                          <a:cs typeface="Calibri"/>
                        </a:rPr>
                        <a:t>PCD</a:t>
                      </a:r>
                      <a:endParaRPr lang="es-PE" sz="18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578">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1993</a:t>
                      </a:r>
                      <a:endParaRPr lang="es-PE" sz="18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22,639,443</a:t>
                      </a:r>
                      <a:endParaRPr lang="es-PE" sz="1800" dirty="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1.30</a:t>
                      </a:r>
                      <a:endParaRPr lang="es-PE" sz="1800" dirty="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294,313</a:t>
                      </a:r>
                      <a:endParaRPr lang="es-PE" sz="180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73578">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2005</a:t>
                      </a:r>
                      <a:endParaRPr lang="es-PE" sz="18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27,389,887</a:t>
                      </a:r>
                      <a:endParaRPr lang="es-PE" sz="18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7.91</a:t>
                      </a:r>
                      <a:endParaRPr lang="es-PE" sz="18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2,167,109</a:t>
                      </a:r>
                      <a:endParaRPr lang="es-PE" sz="18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573578">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2006</a:t>
                      </a:r>
                      <a:endParaRPr lang="es-PE" sz="18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27,828,125</a:t>
                      </a:r>
                      <a:endParaRPr lang="es-PE" sz="18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8.42</a:t>
                      </a:r>
                      <a:endParaRPr lang="es-PE" sz="180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2,343,398</a:t>
                      </a:r>
                      <a:endParaRPr lang="es-PE" sz="18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r>
              <a:tr h="573578">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2007</a:t>
                      </a:r>
                      <a:endParaRPr lang="es-PE" sz="18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28,273,375</a:t>
                      </a:r>
                      <a:endParaRPr lang="es-PE" sz="18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a:solidFill>
                            <a:srgbClr val="000000"/>
                          </a:solidFill>
                          <a:effectLst/>
                          <a:latin typeface="Calibri"/>
                          <a:ea typeface="Times New Roman"/>
                          <a:cs typeface="Calibri"/>
                        </a:rPr>
                        <a:t>9.00</a:t>
                      </a:r>
                      <a:endParaRPr lang="es-PE" sz="180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54000" marR="0" algn="ctr">
                        <a:lnSpc>
                          <a:spcPct val="115000"/>
                        </a:lnSpc>
                        <a:spcBef>
                          <a:spcPts val="0"/>
                        </a:spcBef>
                        <a:spcAft>
                          <a:spcPts val="0"/>
                        </a:spcAft>
                      </a:pPr>
                      <a:r>
                        <a:rPr lang="es-ES" sz="1800" dirty="0">
                          <a:solidFill>
                            <a:srgbClr val="000000"/>
                          </a:solidFill>
                          <a:effectLst/>
                          <a:latin typeface="Calibri"/>
                          <a:ea typeface="Times New Roman"/>
                          <a:cs typeface="Calibri"/>
                        </a:rPr>
                        <a:t>2,544,834</a:t>
                      </a:r>
                      <a:endParaRPr lang="es-PE" sz="1800" dirty="0">
                        <a:effectLst/>
                        <a:latin typeface="Tahom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955964">
                <a:tc gridSpan="4">
                  <a:txBody>
                    <a:bodyPr/>
                    <a:lstStyle/>
                    <a:p>
                      <a:pPr marL="254000" marR="0">
                        <a:lnSpc>
                          <a:spcPct val="115000"/>
                        </a:lnSpc>
                        <a:spcBef>
                          <a:spcPts val="0"/>
                        </a:spcBef>
                        <a:spcAft>
                          <a:spcPts val="0"/>
                        </a:spcAft>
                      </a:pPr>
                      <a:r>
                        <a:rPr lang="es-ES" sz="1800" dirty="0">
                          <a:solidFill>
                            <a:srgbClr val="000000"/>
                          </a:solidFill>
                          <a:effectLst/>
                          <a:latin typeface="Calibri"/>
                          <a:ea typeface="Times New Roman"/>
                          <a:cs typeface="Calibri"/>
                        </a:rPr>
                        <a:t>1/ Población estimada con el 1.6 por ciento, tasa promedio anual de crecimiento poblacional inter censal 1993-2007. </a:t>
                      </a:r>
                      <a:endParaRPr lang="es-PE" sz="1800" dirty="0">
                        <a:effectLst/>
                        <a:latin typeface="Tahom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tr>
              <a:tr h="519546">
                <a:tc gridSpan="4">
                  <a:txBody>
                    <a:bodyPr/>
                    <a:lstStyle/>
                    <a:p>
                      <a:pPr marL="254000" marR="0">
                        <a:lnSpc>
                          <a:spcPct val="115000"/>
                        </a:lnSpc>
                        <a:spcBef>
                          <a:spcPts val="0"/>
                        </a:spcBef>
                        <a:spcAft>
                          <a:spcPts val="0"/>
                        </a:spcAft>
                      </a:pPr>
                      <a:r>
                        <a:rPr lang="es-ES" sz="1800" dirty="0">
                          <a:solidFill>
                            <a:srgbClr val="000000"/>
                          </a:solidFill>
                          <a:effectLst/>
                          <a:latin typeface="Calibri"/>
                          <a:ea typeface="Times New Roman"/>
                          <a:cs typeface="Calibri"/>
                        </a:rPr>
                        <a:t>Fuente: </a:t>
                      </a:r>
                      <a:r>
                        <a:rPr lang="es-ES" sz="1800" dirty="0" err="1">
                          <a:solidFill>
                            <a:srgbClr val="000000"/>
                          </a:solidFill>
                          <a:effectLst/>
                          <a:latin typeface="Calibri"/>
                          <a:ea typeface="Times New Roman"/>
                          <a:cs typeface="Calibri"/>
                        </a:rPr>
                        <a:t>INEI</a:t>
                      </a:r>
                      <a:r>
                        <a:rPr lang="es-ES" sz="1800" dirty="0">
                          <a:solidFill>
                            <a:srgbClr val="000000"/>
                          </a:solidFill>
                          <a:effectLst/>
                          <a:latin typeface="Calibri"/>
                          <a:ea typeface="Times New Roman"/>
                          <a:cs typeface="Calibri"/>
                        </a:rPr>
                        <a:t>, Perú: Crecimiento y distribución de la población, 2007. Elaboración propia.</a:t>
                      </a:r>
                      <a:endParaRPr lang="es-PE" sz="1800" dirty="0">
                        <a:effectLst/>
                        <a:latin typeface="Tahoma"/>
                        <a:ea typeface="Times New Roman"/>
                        <a:cs typeface="Times New Roman"/>
                      </a:endParaRPr>
                    </a:p>
                  </a:txBody>
                  <a:tcPr marL="44450" marR="44450" marT="0" marB="0" anchor="b">
                    <a:lnL>
                      <a:noFill/>
                    </a:lnL>
                    <a:lnR>
                      <a:noFill/>
                    </a:lnR>
                    <a:lnT>
                      <a:noFill/>
                    </a:lnT>
                    <a:lnB>
                      <a:noFill/>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tr>
            </a:tbl>
          </a:graphicData>
        </a:graphic>
      </p:graphicFrame>
      <p:sp>
        <p:nvSpPr>
          <p:cNvPr id="4" name="3 Marcador de número de diapositiva"/>
          <p:cNvSpPr>
            <a:spLocks noGrp="1"/>
          </p:cNvSpPr>
          <p:nvPr>
            <p:ph type="sldNum" sz="quarter" idx="12"/>
          </p:nvPr>
        </p:nvSpPr>
        <p:spPr/>
        <p:txBody>
          <a:bodyPr/>
          <a:lstStyle/>
          <a:p>
            <a:fld id="{F38DF745-7D3F-47F4-83A3-874385CFAA69}" type="slidenum">
              <a:rPr lang="en-US" smtClean="0"/>
              <a:pPr/>
              <a:t>8</a:t>
            </a:fld>
            <a:endParaRPr lang="en-US"/>
          </a:p>
        </p:txBody>
      </p:sp>
      <p:sp>
        <p:nvSpPr>
          <p:cNvPr id="6" name="Rectangle 1"/>
          <p:cNvSpPr>
            <a:spLocks noChangeArrowheads="1"/>
          </p:cNvSpPr>
          <p:nvPr/>
        </p:nvSpPr>
        <p:spPr bwMode="auto">
          <a:xfrm>
            <a:off x="1449388" y="320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24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Índice de focalización</a:t>
            </a:r>
            <a:endParaRPr lang="es-PE" dirty="0"/>
          </a:p>
        </p:txBody>
      </p:sp>
      <p:sp>
        <p:nvSpPr>
          <p:cNvPr id="3" name="2 Marcador de contenido"/>
          <p:cNvSpPr>
            <a:spLocks noGrp="1"/>
          </p:cNvSpPr>
          <p:nvPr>
            <p:ph idx="1"/>
          </p:nvPr>
        </p:nvSpPr>
        <p:spPr/>
        <p:txBody>
          <a:bodyPr>
            <a:normAutofit/>
          </a:bodyPr>
          <a:lstStyle/>
          <a:p>
            <a:pPr marL="114300" indent="0">
              <a:buNone/>
            </a:pPr>
            <a:r>
              <a:rPr lang="es-PE" sz="2400" dirty="0" smtClean="0"/>
              <a:t>El </a:t>
            </a:r>
            <a:r>
              <a:rPr lang="es-PE" sz="2400" dirty="0"/>
              <a:t>cruce de data sobre población total, población con discapacidad e incidencia de pobreza.   </a:t>
            </a:r>
            <a:endParaRPr lang="es-PE" sz="2400" dirty="0" smtClean="0"/>
          </a:p>
          <a:p>
            <a:pPr marL="114300" indent="0">
              <a:buNone/>
            </a:pPr>
            <a:r>
              <a:rPr lang="es-PE" sz="2400" dirty="0" smtClean="0"/>
              <a:t>Puno </a:t>
            </a:r>
            <a:r>
              <a:rPr lang="es-PE" sz="2400" dirty="0"/>
              <a:t>sale como la segunda región a priorizar en las intervenciones del estado peruano. </a:t>
            </a:r>
            <a:endParaRPr lang="es-PE" sz="2400" dirty="0" smtClean="0"/>
          </a:p>
          <a:p>
            <a:pPr marL="114300" indent="0">
              <a:buNone/>
            </a:pPr>
            <a:r>
              <a:rPr lang="es-PE" sz="2400" dirty="0" smtClean="0"/>
              <a:t>Que </a:t>
            </a:r>
            <a:r>
              <a:rPr lang="es-PE" sz="2400" dirty="0"/>
              <a:t>Huancavelica y Apurímac no aparezcan en el grupo de las seis regiones  prioritarias, pese a la elevada incidencia de pobreza,  se explica por el menor peso de personas con discapacidad en relación a la población total de la región. </a:t>
            </a:r>
            <a:endParaRPr lang="es-PE" sz="2400" dirty="0" smtClean="0"/>
          </a:p>
          <a:p>
            <a:pPr marL="114300" indent="0">
              <a:buNone/>
            </a:pPr>
            <a:r>
              <a:rPr lang="es-PE" sz="2400" dirty="0" smtClean="0"/>
              <a:t>Ello </a:t>
            </a:r>
            <a:r>
              <a:rPr lang="es-PE" sz="2400" dirty="0"/>
              <a:t>sin embargo, esconde el riesgo encubierto de que los infantes con discapacidad mueran durante los primeros meses de vida.</a:t>
            </a:r>
          </a:p>
        </p:txBody>
      </p:sp>
      <p:sp>
        <p:nvSpPr>
          <p:cNvPr id="4" name="3 Marcador de número de diapositiva"/>
          <p:cNvSpPr>
            <a:spLocks noGrp="1"/>
          </p:cNvSpPr>
          <p:nvPr>
            <p:ph type="sldNum" sz="quarter" idx="12"/>
          </p:nvPr>
        </p:nvSpPr>
        <p:spPr/>
        <p:txBody>
          <a:bodyPr/>
          <a:lstStyle/>
          <a:p>
            <a:fld id="{F38DF745-7D3F-47F4-83A3-874385CFAA69}" type="slidenum">
              <a:rPr lang="en-US" smtClean="0"/>
              <a:pPr/>
              <a:t>9</a:t>
            </a:fld>
            <a:endParaRPr lang="en-US"/>
          </a:p>
        </p:txBody>
      </p:sp>
    </p:spTree>
    <p:extLst>
      <p:ext uri="{BB962C8B-B14F-4D97-AF65-F5344CB8AC3E}">
        <p14:creationId xmlns:p14="http://schemas.microsoft.com/office/powerpoint/2010/main" val="363900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251</TotalTime>
  <Words>2981</Words>
  <Application>Microsoft Office PowerPoint</Application>
  <PresentationFormat>Presentación en pantalla (4:3)</PresentationFormat>
  <Paragraphs>421</Paragraphs>
  <Slides>51</Slides>
  <Notes>2</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Adyacencia</vt:lpstr>
      <vt:lpstr>Educación Inclusiva: dónde estamos?</vt:lpstr>
      <vt:lpstr>Fuente: INEI, Resultados de la Encuesta Nacional Continua - ENCO 2006. </vt:lpstr>
      <vt:lpstr>Presentación de PowerPoint</vt:lpstr>
      <vt:lpstr>Presentación de PowerPoint</vt:lpstr>
      <vt:lpstr>Presentación de PowerPoint</vt:lpstr>
      <vt:lpstr>Casi 14%  tiene menos de 17 años</vt:lpstr>
      <vt:lpstr>Presentación de PowerPoint</vt:lpstr>
      <vt:lpstr>Presentación de PowerPoint</vt:lpstr>
      <vt:lpstr>Índice de focalización</vt:lpstr>
      <vt:lpstr>Presentación de PowerPoint</vt:lpstr>
      <vt:lpstr>Indice de Acceso a la Educación</vt:lpstr>
      <vt:lpstr>Presentación de PowerPoint</vt:lpstr>
      <vt:lpstr>Presentación de PowerPoint</vt:lpstr>
      <vt:lpstr>Indicadores</vt:lpstr>
      <vt:lpstr>Características de los Indicadores</vt:lpstr>
      <vt:lpstr>Características de los Indicadores</vt:lpstr>
      <vt:lpstr>Indicadores para trabajar con un enfoque de derechos</vt:lpstr>
      <vt:lpstr>Presentación de PowerPoint</vt:lpstr>
      <vt:lpstr>Presentación de PowerPoint</vt:lpstr>
      <vt:lpstr>Servicios de Educación deben ser:</vt:lpstr>
      <vt:lpstr>Cifras de la Exclusión</vt:lpstr>
      <vt:lpstr>Cifras de la exclusion</vt:lpstr>
      <vt:lpstr>Presentación de PowerPoint</vt:lpstr>
      <vt:lpstr>Presentación de PowerPoint</vt:lpstr>
      <vt:lpstr>Presentación de PowerPoint</vt:lpstr>
      <vt:lpstr>Presentación de PowerPoint</vt:lpstr>
      <vt:lpstr>Presentación de PowerPoint</vt:lpstr>
      <vt:lpstr>POBLACIÓN CON ALGUNA DISCAPACIDAD, POR NIVEL DE EDUCACIÓN, SEGÚN TIPO DE DISCAPACIDAD, 2006</vt:lpstr>
      <vt:lpstr>Presentación de PowerPoint</vt:lpstr>
      <vt:lpstr>Presentación de PowerPoint</vt:lpstr>
      <vt:lpstr>Presentación de PowerPoint</vt:lpstr>
      <vt:lpstr>Presentación de PowerPoint</vt:lpstr>
      <vt:lpstr>Década de la Educación Inclusiva</vt:lpstr>
      <vt:lpstr>EDUCACIÓN INCLUSIVA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Dimensiones a ser abordadas</vt:lpstr>
      <vt:lpstr>Presentación de PowerPoint</vt:lpstr>
      <vt:lpstr>Presentación de PowerPoint</vt:lpstr>
      <vt:lpstr>Cuánto cuesta la educación de una persona con discapacidad?</vt:lpstr>
      <vt:lpstr>Presentación de PowerPoint</vt:lpstr>
      <vt:lpstr>Presentación de PowerPoint</vt:lpstr>
      <vt:lpstr>Presentación de PowerPoint</vt:lpstr>
      <vt:lpstr>PROPUESTAS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Inclusiva: dónde estamos?</dc:title>
  <dc:creator>Liliana Peñaherrera</dc:creator>
  <cp:lastModifiedBy>Liliana Peñaherrera</cp:lastModifiedBy>
  <cp:revision>4</cp:revision>
  <dcterms:created xsi:type="dcterms:W3CDTF">2013-05-30T19:00:07Z</dcterms:created>
  <dcterms:modified xsi:type="dcterms:W3CDTF">2013-05-30T23:11:07Z</dcterms:modified>
</cp:coreProperties>
</file>